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300" r:id="rId2"/>
    <p:sldId id="279" r:id="rId3"/>
    <p:sldId id="322" r:id="rId4"/>
    <p:sldId id="325" r:id="rId5"/>
    <p:sldId id="326" r:id="rId6"/>
    <p:sldId id="327" r:id="rId7"/>
    <p:sldId id="328" r:id="rId8"/>
    <p:sldId id="329" r:id="rId9"/>
    <p:sldId id="330" r:id="rId10"/>
    <p:sldId id="302" r:id="rId11"/>
    <p:sldId id="284" r:id="rId12"/>
    <p:sldId id="309" r:id="rId13"/>
    <p:sldId id="301" r:id="rId14"/>
    <p:sldId id="310" r:id="rId15"/>
    <p:sldId id="256" r:id="rId16"/>
    <p:sldId id="303" r:id="rId17"/>
    <p:sldId id="304" r:id="rId18"/>
    <p:sldId id="305" r:id="rId19"/>
    <p:sldId id="306" r:id="rId20"/>
    <p:sldId id="308" r:id="rId21"/>
    <p:sldId id="307" r:id="rId22"/>
    <p:sldId id="311" r:id="rId23"/>
    <p:sldId id="312" r:id="rId24"/>
    <p:sldId id="313" r:id="rId25"/>
    <p:sldId id="316" r:id="rId26"/>
    <p:sldId id="317" r:id="rId27"/>
    <p:sldId id="318" r:id="rId28"/>
    <p:sldId id="319" r:id="rId29"/>
    <p:sldId id="324" r:id="rId30"/>
    <p:sldId id="314" r:id="rId31"/>
    <p:sldId id="320" r:id="rId32"/>
    <p:sldId id="321" r:id="rId33"/>
    <p:sldId id="333" r:id="rId34"/>
    <p:sldId id="332" r:id="rId35"/>
    <p:sldId id="334" r:id="rId36"/>
    <p:sldId id="275" r:id="rId37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B81A29"/>
    <a:srgbClr val="C62038"/>
    <a:srgbClr val="DC123D"/>
    <a:srgbClr val="EE0060"/>
    <a:srgbClr val="DE005A"/>
    <a:srgbClr val="CB2363"/>
    <a:srgbClr val="D02A65"/>
    <a:srgbClr val="A9BF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9" autoAdjust="0"/>
    <p:restoredTop sz="86364" autoAdjust="0"/>
  </p:normalViewPr>
  <p:slideViewPr>
    <p:cSldViewPr>
      <p:cViewPr varScale="1">
        <p:scale>
          <a:sx n="101" d="100"/>
          <a:sy n="101" d="100"/>
        </p:scale>
        <p:origin x="-18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180" y="-84"/>
      </p:cViewPr>
      <p:guideLst>
        <p:guide orient="horz" pos="3224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2.xml"/><Relationship Id="rId13" Type="http://schemas.openxmlformats.org/officeDocument/2006/relationships/slide" Target="slides/slide18.xml"/><Relationship Id="rId18" Type="http://schemas.openxmlformats.org/officeDocument/2006/relationships/slide" Target="slides/slide23.xml"/><Relationship Id="rId26" Type="http://schemas.openxmlformats.org/officeDocument/2006/relationships/slide" Target="slides/slide31.xml"/><Relationship Id="rId3" Type="http://schemas.openxmlformats.org/officeDocument/2006/relationships/slide" Target="slides/slide6.xml"/><Relationship Id="rId21" Type="http://schemas.openxmlformats.org/officeDocument/2006/relationships/slide" Target="slides/slide26.xml"/><Relationship Id="rId7" Type="http://schemas.openxmlformats.org/officeDocument/2006/relationships/slide" Target="slides/slide11.xml"/><Relationship Id="rId12" Type="http://schemas.openxmlformats.org/officeDocument/2006/relationships/slide" Target="slides/slide17.xml"/><Relationship Id="rId17" Type="http://schemas.openxmlformats.org/officeDocument/2006/relationships/slide" Target="slides/slide22.xml"/><Relationship Id="rId25" Type="http://schemas.openxmlformats.org/officeDocument/2006/relationships/slide" Target="slides/slide30.xml"/><Relationship Id="rId2" Type="http://schemas.openxmlformats.org/officeDocument/2006/relationships/slide" Target="slides/slide5.xml"/><Relationship Id="rId16" Type="http://schemas.openxmlformats.org/officeDocument/2006/relationships/slide" Target="slides/slide21.xml"/><Relationship Id="rId20" Type="http://schemas.openxmlformats.org/officeDocument/2006/relationships/slide" Target="slides/slide25.xml"/><Relationship Id="rId29" Type="http://schemas.openxmlformats.org/officeDocument/2006/relationships/slide" Target="slides/slide35.xml"/><Relationship Id="rId1" Type="http://schemas.openxmlformats.org/officeDocument/2006/relationships/slide" Target="slides/slide4.xml"/><Relationship Id="rId6" Type="http://schemas.openxmlformats.org/officeDocument/2006/relationships/slide" Target="slides/slide9.xml"/><Relationship Id="rId11" Type="http://schemas.openxmlformats.org/officeDocument/2006/relationships/slide" Target="slides/slide16.xml"/><Relationship Id="rId24" Type="http://schemas.openxmlformats.org/officeDocument/2006/relationships/slide" Target="slides/slide29.xml"/><Relationship Id="rId5" Type="http://schemas.openxmlformats.org/officeDocument/2006/relationships/slide" Target="slides/slide8.xml"/><Relationship Id="rId15" Type="http://schemas.openxmlformats.org/officeDocument/2006/relationships/slide" Target="slides/slide20.xml"/><Relationship Id="rId23" Type="http://schemas.openxmlformats.org/officeDocument/2006/relationships/slide" Target="slides/slide28.xml"/><Relationship Id="rId28" Type="http://schemas.openxmlformats.org/officeDocument/2006/relationships/slide" Target="slides/slide34.xml"/><Relationship Id="rId10" Type="http://schemas.openxmlformats.org/officeDocument/2006/relationships/slide" Target="slides/slide14.xml"/><Relationship Id="rId19" Type="http://schemas.openxmlformats.org/officeDocument/2006/relationships/slide" Target="slides/slide24.xml"/><Relationship Id="rId4" Type="http://schemas.openxmlformats.org/officeDocument/2006/relationships/slide" Target="slides/slide7.xml"/><Relationship Id="rId9" Type="http://schemas.openxmlformats.org/officeDocument/2006/relationships/slide" Target="slides/slide13.xml"/><Relationship Id="rId14" Type="http://schemas.openxmlformats.org/officeDocument/2006/relationships/slide" Target="slides/slide19.xml"/><Relationship Id="rId22" Type="http://schemas.openxmlformats.org/officeDocument/2006/relationships/slide" Target="slides/slide27.xml"/><Relationship Id="rId27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6A77DB7-F4C6-4FF2-93F5-764CC4081614}" type="datetimeFigureOut">
              <a:rPr lang="de-DE" smtClean="0"/>
              <a:pPr/>
              <a:t>24.09.2011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19C1EF1-2F7B-48F7-B73C-59453823A30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4568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tsoft.com/freestuff.htm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Kreis</a:t>
            </a:r>
          </a:p>
          <a:p>
            <a:r>
              <a:rPr lang="de-DE" dirty="0" smtClean="0"/>
              <a:t>Ansichtsfenster</a:t>
            </a:r>
            <a:r>
              <a:rPr lang="de-DE" baseline="0" dirty="0" smtClean="0"/>
              <a:t> aus Objekt</a:t>
            </a:r>
          </a:p>
          <a:p>
            <a:r>
              <a:rPr lang="de-DE" baseline="0" dirty="0" smtClean="0"/>
              <a:t>Ansichtsfenster synchronisieren</a:t>
            </a:r>
          </a:p>
          <a:p>
            <a:r>
              <a:rPr lang="de-DE" baseline="0" dirty="0" smtClean="0"/>
              <a:t>Schatten (Farbfüllung transparent)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C1EF1-2F7B-48F7-B73C-59453823A302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Abblenden durch transparente Füllfläche (hier Transparentwert: 25)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C1EF1-2F7B-48F7-B73C-59453823A302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hlinkClick r:id="rId3"/>
              </a:rPr>
              <a:t>http://www.dotsoft.com/freestuff.htm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C1EF1-2F7B-48F7-B73C-59453823A302}" type="slidenum">
              <a:rPr lang="de-DE" smtClean="0"/>
              <a:pPr/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Befehl: </a:t>
            </a:r>
            <a:r>
              <a:rPr lang="de-DE" dirty="0" err="1" smtClean="0"/>
              <a:t>skizze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C1EF1-2F7B-48F7-B73C-59453823A302}" type="slidenum">
              <a:rPr lang="de-DE" smtClean="0"/>
              <a:pPr/>
              <a:t>23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C1EF1-2F7B-48F7-B73C-59453823A302}" type="slidenum">
              <a:rPr lang="de-DE" smtClean="0"/>
              <a:pPr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4391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 hasCustomPrompt="1"/>
          </p:nvPr>
        </p:nvSpPr>
        <p:spPr>
          <a:xfrm>
            <a:off x="429064" y="3337560"/>
            <a:ext cx="7167272" cy="2301240"/>
          </a:xfrm>
        </p:spPr>
        <p:txBody>
          <a:bodyPr rIns="45720" anchor="t">
            <a:scene3d>
              <a:camera prst="orthographicFront"/>
              <a:lightRig rig="soft" dir="tl"/>
            </a:scene3d>
            <a:sp3d extrusionH="25400" contourW="8890">
              <a:bevelT w="38100" h="38100"/>
              <a:contourClr>
                <a:schemeClr val="accent2">
                  <a:shade val="75000"/>
                </a:schemeClr>
              </a:contourClr>
            </a:sp3d>
          </a:bodyPr>
          <a:lstStyle>
            <a:lvl1pPr algn="r">
              <a:defRPr lang="en-US" b="1" cap="none" spc="0" baseline="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Arial" pitchFamily="34" charset="0"/>
              </a:defRPr>
            </a:lvl1pPr>
          </a:lstStyle>
          <a:p>
            <a:r>
              <a:rPr kumimoji="0" lang="de-DE" dirty="0" smtClean="0"/>
              <a:t>Titelmasterformat durch klicken bearbeiten</a:t>
            </a:r>
            <a:endParaRPr kumimoji="0" lang="en-US" dirty="0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81328"/>
            <a:ext cx="6239036" cy="405861"/>
          </a:xfrm>
          <a:prstGeom prst="rect">
            <a:avLst/>
          </a:prstGeom>
        </p:spPr>
        <p:txBody>
          <a:bodyPr/>
          <a:lstStyle/>
          <a:p>
            <a:fld id="{E637BB6B-EE1B-48FB-8575-0D55C373DE88}" type="datetimeFigureOut">
              <a:rPr lang="en-US" smtClean="0"/>
              <a:pPr/>
              <a:t>9/24/2011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81328"/>
            <a:ext cx="6239036" cy="405861"/>
          </a:xfrm>
          <a:prstGeom prst="rect">
            <a:avLst/>
          </a:prstGeom>
        </p:spPr>
        <p:txBody>
          <a:bodyPr/>
          <a:lstStyle/>
          <a:p>
            <a:fld id="{E637BB6B-EE1B-48FB-8575-0D55C373DE88}" type="datetimeFigureOut">
              <a:rPr lang="en-US" smtClean="0"/>
              <a:pPr/>
              <a:t>9/24/2011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 Folie 2 - WS LANDCAD-Anwendertreffen 20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1"/>
          <p:cNvSpPr txBox="1">
            <a:spLocks noChangeArrowheads="1"/>
          </p:cNvSpPr>
          <p:nvPr userDrawn="1"/>
        </p:nvSpPr>
        <p:spPr bwMode="auto">
          <a:xfrm>
            <a:off x="193914" y="6309320"/>
            <a:ext cx="6682052" cy="4022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8000" tIns="46800" rIns="18000" bIns="46800">
            <a:spAutoFit/>
          </a:bodyPr>
          <a:lstStyle/>
          <a:p>
            <a:pPr>
              <a:buNone/>
              <a:tabLst>
                <a:tab pos="1168400" algn="l"/>
                <a:tab pos="2689225" algn="l"/>
                <a:tab pos="7967663" algn="r"/>
              </a:tabLst>
            </a:pPr>
            <a:r>
              <a:rPr lang="de-DE" sz="1000" dirty="0" smtClean="0">
                <a:solidFill>
                  <a:srgbClr val="CE0853"/>
                </a:solidFill>
              </a:rPr>
              <a:t>Christoph Russ	Landschaftsarchitekt 	Offenbach</a:t>
            </a:r>
          </a:p>
          <a:p>
            <a:pPr>
              <a:buNone/>
              <a:tabLst>
                <a:tab pos="1168400" algn="l"/>
                <a:tab pos="2689225" algn="l"/>
              </a:tabLst>
            </a:pPr>
            <a:r>
              <a:rPr lang="en-US" sz="1000" dirty="0" smtClean="0">
                <a:solidFill>
                  <a:srgbClr val="CE0853"/>
                </a:solidFill>
              </a:rPr>
              <a:t>Karin Schlosser	CAD-Administration	NACHTRIEB &amp; WEIGEL,  </a:t>
            </a:r>
            <a:r>
              <a:rPr lang="de-DE" sz="1000" dirty="0" smtClean="0">
                <a:solidFill>
                  <a:srgbClr val="CE0853"/>
                </a:solidFill>
              </a:rPr>
              <a:t>Rottenburg am Neckar  . Speyer </a:t>
            </a:r>
            <a:endParaRPr lang="en-US" sz="1000" dirty="0">
              <a:solidFill>
                <a:srgbClr val="CE0853"/>
              </a:solidFill>
            </a:endParaRPr>
          </a:p>
        </p:txBody>
      </p:sp>
      <p:pic>
        <p:nvPicPr>
          <p:cNvPr id="5" name="Grafik 4" descr="Folienmaster-Farbiconsrechtsunten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0107" y="6624639"/>
            <a:ext cx="1053253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rafik 5" descr="wslcschatten_icon_52x5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07" y="53975"/>
            <a:ext cx="52832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6"/>
          <p:cNvSpPr/>
          <p:nvPr userDrawn="1"/>
        </p:nvSpPr>
        <p:spPr>
          <a:xfrm rot="16200000">
            <a:off x="7827987" y="4976189"/>
            <a:ext cx="23695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de-DE" sz="1000" dirty="0">
                <a:solidFill>
                  <a:srgbClr val="CE0853"/>
                </a:solidFill>
              </a:rPr>
              <a:t>WS LANDCAD-Anwendertreffen 2011 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577427" y="115888"/>
            <a:ext cx="8141547" cy="4937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de-DE" sz="26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Planlayout und Gestaltung</a:t>
            </a:r>
            <a:endParaRPr lang="de-DE" sz="26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Inhaltsplatzhalter 2"/>
          <p:cNvSpPr>
            <a:spLocks noGrp="1"/>
          </p:cNvSpPr>
          <p:nvPr>
            <p:ph idx="1"/>
          </p:nvPr>
        </p:nvSpPr>
        <p:spPr>
          <a:xfrm>
            <a:off x="347531" y="1268760"/>
            <a:ext cx="8525747" cy="4824536"/>
          </a:xfrm>
        </p:spPr>
        <p:txBody>
          <a:bodyPr/>
          <a:lstStyle>
            <a:lvl1pPr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82563" indent="-182563"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82563" indent="-182563"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82563" indent="-182563"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563" indent="-182563"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01148" y="620688"/>
            <a:ext cx="7922366" cy="576064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>
              <a:defRPr sz="2400">
                <a:solidFill>
                  <a:srgbClr val="CE0853"/>
                </a:solidFill>
                <a:effectLst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" name="Text Box 9"/>
          <p:cNvSpPr>
            <a:spLocks noChangeArrowheads="1"/>
          </p:cNvSpPr>
          <p:nvPr userDrawn="1"/>
        </p:nvSpPr>
        <p:spPr bwMode="auto">
          <a:xfrm>
            <a:off x="425028" y="651212"/>
            <a:ext cx="8293947" cy="437958"/>
          </a:xfrm>
          <a:prstGeom prst="roundRect">
            <a:avLst>
              <a:gd name="adj" fmla="val 27727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>
              <a:spcBef>
                <a:spcPts val="0"/>
              </a:spcBef>
              <a:buFontTx/>
              <a:buNone/>
              <a:defRPr/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 - WS LANDCAD-Anwendertreffen 20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2" descr="wslc-anw-bann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239" y="332656"/>
            <a:ext cx="8168209" cy="173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 hasCustomPrompt="1"/>
          </p:nvPr>
        </p:nvSpPr>
        <p:spPr>
          <a:xfrm>
            <a:off x="215516" y="260648"/>
            <a:ext cx="8532948" cy="828092"/>
          </a:xfrm>
        </p:spPr>
        <p:txBody>
          <a:bodyPr rIns="45720" anchor="t">
            <a:scene3d>
              <a:camera prst="orthographicFront"/>
              <a:lightRig rig="soft" dir="tl"/>
            </a:scene3d>
            <a:sp3d extrusionH="25400" contourW="8890">
              <a:bevelT w="38100" h="38100"/>
              <a:contourClr>
                <a:schemeClr val="accent2">
                  <a:shade val="75000"/>
                </a:schemeClr>
              </a:contourClr>
            </a:sp3d>
          </a:bodyPr>
          <a:lstStyle>
            <a:lvl1pPr algn="l">
              <a:defRPr lang="en-US" b="1" cap="none" spc="0" baseline="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Arial" pitchFamily="34" charset="0"/>
              </a:defRPr>
            </a:lvl1pPr>
          </a:lstStyle>
          <a:p>
            <a:r>
              <a:rPr kumimoji="0" lang="de-DE" dirty="0" smtClean="0"/>
              <a:t>Titelmasterformat durch klicken bearbeiten</a:t>
            </a:r>
            <a:endParaRPr kumimoji="0" lang="en-US" dirty="0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433050" y="2024844"/>
            <a:ext cx="6480048" cy="1272568"/>
          </a:xfrm>
        </p:spPr>
        <p:txBody>
          <a:bodyPr tIns="0" rIns="45720" bIns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dirty="0" smtClean="0"/>
              <a:t>Formatvorlage des Untertitelmasters durch Klicken bearbeiten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7180" y="260648"/>
            <a:ext cx="8507288" cy="648072"/>
          </a:xfrm>
        </p:spPr>
        <p:txBody>
          <a:bodyPr>
            <a:noAutofit/>
          </a:bodyPr>
          <a:lstStyle>
            <a:lvl1pPr algn="l">
              <a:defRPr sz="2800"/>
            </a:lvl1pPr>
          </a:lstStyle>
          <a:p>
            <a:r>
              <a:rPr kumimoji="0" lang="de-DE" dirty="0" smtClean="0"/>
              <a:t>Titelmasterformat durch Klicken bearbeiten</a:t>
            </a:r>
            <a:endParaRPr kumimoji="0"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22326" indent="-285750">
              <a:buClr>
                <a:schemeClr val="tx1"/>
              </a:buClr>
              <a:buFont typeface="Wingdings" pitchFamily="2" charset="2"/>
              <a:buChar char="§"/>
              <a:defRPr/>
            </a:lvl1pPr>
            <a:lvl2pPr marL="733806" indent="-285750">
              <a:buClr>
                <a:schemeClr val="tx1"/>
              </a:buClr>
              <a:buFont typeface="Wingdings" pitchFamily="2" charset="2"/>
              <a:buChar char="§"/>
              <a:defRPr/>
            </a:lvl2pPr>
            <a:lvl3pPr marL="1035558" indent="-285750">
              <a:buClr>
                <a:schemeClr val="tx1"/>
              </a:buClr>
              <a:buFont typeface="Wingdings" pitchFamily="2" charset="2"/>
              <a:buChar char="§"/>
              <a:defRPr/>
            </a:lvl3pPr>
            <a:lvl4pPr marL="1328166" indent="-285750">
              <a:buClr>
                <a:schemeClr val="tx1"/>
              </a:buClr>
              <a:buFont typeface="Wingdings" pitchFamily="2" charset="2"/>
              <a:buChar char="§"/>
              <a:defRPr/>
            </a:lvl4pPr>
            <a:lvl5pPr marL="1593342" indent="-285750">
              <a:buClr>
                <a:schemeClr val="tx1"/>
              </a:buClr>
              <a:buFont typeface="Wingdings" pitchFamily="2" charset="2"/>
              <a:buChar char="§"/>
              <a:defRPr/>
            </a:lvl5pPr>
          </a:lstStyle>
          <a:p>
            <a:pPr lvl="0" eaLnBrk="1" latinLnBrk="0" hangingPunct="1"/>
            <a:r>
              <a:rPr lang="de-DE" dirty="0" smtClean="0"/>
              <a:t>Textmasterformate durch Klicken bearbeiten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  <a:p>
            <a:pPr lvl="3" eaLnBrk="1" latinLnBrk="0" hangingPunct="1"/>
            <a:r>
              <a:rPr lang="de-DE" dirty="0" smtClean="0"/>
              <a:t>Vierte Ebene</a:t>
            </a:r>
          </a:p>
          <a:p>
            <a:pPr lvl="4" eaLnBrk="1" latinLnBrk="0" hangingPunct="1"/>
            <a:r>
              <a:rPr lang="de-DE" dirty="0" smtClean="0"/>
              <a:t>Fünfte Ebene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7467600" cy="11430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81328"/>
            <a:ext cx="6239036" cy="405861"/>
          </a:xfrm>
          <a:prstGeom prst="rect">
            <a:avLst/>
          </a:prstGeom>
        </p:spPr>
        <p:txBody>
          <a:bodyPr/>
          <a:lstStyle/>
          <a:p>
            <a:fld id="{E637BB6B-EE1B-48FB-8575-0D55C373DE88}" type="datetimeFigureOut">
              <a:rPr lang="en-US" smtClean="0"/>
              <a:pPr/>
              <a:t>9/24/2011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‹Nr.›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81328"/>
            <a:ext cx="6239036" cy="405861"/>
          </a:xfrm>
          <a:prstGeom prst="rect">
            <a:avLst/>
          </a:prstGeom>
        </p:spPr>
        <p:txBody>
          <a:bodyPr/>
          <a:lstStyle/>
          <a:p>
            <a:fld id="{E637BB6B-EE1B-48FB-8575-0D55C373DE88}" type="datetimeFigureOut">
              <a:rPr lang="en-US" smtClean="0"/>
              <a:pPr/>
              <a:t>9/24/2011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‹Nr.›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470648" cy="1143000"/>
          </a:xfrm>
        </p:spPr>
        <p:txBody>
          <a:bodyPr anchor="ctr"/>
          <a:lstStyle>
            <a:lvl1pPr algn="l">
              <a:defRPr sz="3600"/>
            </a:lvl1pPr>
          </a:lstStyle>
          <a:p>
            <a:r>
              <a:rPr kumimoji="0" lang="de-DE" dirty="0" smtClean="0"/>
              <a:t>Titelmasterformat durch Klicken bearbeiten</a:t>
            </a:r>
            <a:endParaRPr kumimoji="0"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81328"/>
            <a:ext cx="6239036" cy="405861"/>
          </a:xfrm>
          <a:prstGeom prst="rect">
            <a:avLst/>
          </a:prstGeom>
        </p:spPr>
        <p:txBody>
          <a:bodyPr/>
          <a:lstStyle/>
          <a:p>
            <a:fld id="{E637BB6B-EE1B-48FB-8575-0D55C373DE88}" type="datetimeFigureOut">
              <a:rPr lang="en-US" smtClean="0"/>
              <a:pPr/>
              <a:t>9/24/2011</a:t>
            </a:fld>
            <a:endParaRPr lang="en-US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‹Nr.›</a:t>
            </a:fld>
            <a:endParaRPr kumimoji="0" lang="en-US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81328"/>
            <a:ext cx="6239036" cy="405861"/>
          </a:xfrm>
          <a:prstGeom prst="rect">
            <a:avLst/>
          </a:prstGeom>
        </p:spPr>
        <p:txBody>
          <a:bodyPr/>
          <a:lstStyle/>
          <a:p>
            <a:fld id="{E637BB6B-EE1B-48FB-8575-0D55C373DE88}" type="datetimeFigureOut">
              <a:rPr lang="en-US" smtClean="0"/>
              <a:pPr/>
              <a:t>9/24/2011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81328"/>
            <a:ext cx="6239036" cy="405861"/>
          </a:xfrm>
          <a:prstGeom prst="rect">
            <a:avLst/>
          </a:prstGeom>
        </p:spPr>
        <p:txBody>
          <a:bodyPr/>
          <a:lstStyle/>
          <a:p>
            <a:fld id="{E637BB6B-EE1B-48FB-8575-0D55C373DE88}" type="datetimeFigureOut">
              <a:rPr lang="en-US" smtClean="0"/>
              <a:pPr/>
              <a:t>9/24/2011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‹Nr.›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/>
          <a:lstStyle/>
          <a:p>
            <a:fld id="{E637BB6B-EE1B-48FB-8575-0D55C373DE88}" type="datetimeFigureOut">
              <a:rPr lang="en-US" smtClean="0"/>
              <a:pPr/>
              <a:t>9/24/2011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‹Nr.›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1A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" name="Rechteck 9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781027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1" name="Gerade Verbindung 10"/>
            <p:cNvCxnSpPr/>
            <p:nvPr userDrawn="1"/>
          </p:nvCxnSpPr>
          <p:spPr>
            <a:xfrm>
              <a:off x="0" y="260648"/>
              <a:ext cx="9144000" cy="0"/>
            </a:xfrm>
            <a:prstGeom prst="line">
              <a:avLst/>
            </a:prstGeom>
            <a:ln w="12700">
              <a:solidFill>
                <a:srgbClr val="E7EA77"/>
              </a:solidFill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15516" y="0"/>
              <a:ext cx="0" cy="6858000"/>
            </a:xfrm>
            <a:prstGeom prst="line">
              <a:avLst/>
            </a:prstGeom>
            <a:ln w="6350">
              <a:solidFill>
                <a:srgbClr val="E7EA77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0" y="6309320"/>
              <a:ext cx="9144000" cy="0"/>
            </a:xfrm>
            <a:prstGeom prst="line">
              <a:avLst/>
            </a:prstGeom>
            <a:ln>
              <a:solidFill>
                <a:srgbClr val="E7EA77"/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748464" y="0"/>
              <a:ext cx="0" cy="6858000"/>
            </a:xfrm>
            <a:prstGeom prst="line">
              <a:avLst/>
            </a:prstGeom>
            <a:ln w="12700">
              <a:solidFill>
                <a:srgbClr val="E7EA77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9" name="Titelplatzhalter 8"/>
          <p:cNvSpPr>
            <a:spLocks noGrp="1"/>
          </p:cNvSpPr>
          <p:nvPr userDrawn="1">
            <p:ph type="title"/>
          </p:nvPr>
        </p:nvSpPr>
        <p:spPr>
          <a:xfrm>
            <a:off x="467544" y="260648"/>
            <a:ext cx="7467600" cy="684076"/>
          </a:xfrm>
          <a:prstGeom prst="rect">
            <a:avLst/>
          </a:prstGeom>
        </p:spPr>
        <p:txBody>
          <a:bodyPr vert="horz" lIns="45720" rIns="4572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kumimoji="0" lang="de-DE" dirty="0" smtClean="0"/>
              <a:t>Titelmasterformat durch Klicken bearbeiten</a:t>
            </a:r>
            <a:endParaRPr kumimoji="0" lang="en-US" dirty="0"/>
          </a:p>
        </p:txBody>
      </p:sp>
      <p:sp>
        <p:nvSpPr>
          <p:cNvPr id="30" name="Textplatzhalter 29"/>
          <p:cNvSpPr>
            <a:spLocks noGrp="1"/>
          </p:cNvSpPr>
          <p:nvPr userDrawn="1"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dirty="0" smtClean="0"/>
              <a:t>Textmasterformate durch Klicken bearbeiten</a:t>
            </a:r>
          </a:p>
          <a:p>
            <a:pPr lvl="1" eaLnBrk="1" latinLnBrk="0" hangingPunct="1"/>
            <a:r>
              <a:rPr kumimoji="0" lang="de-DE" dirty="0" smtClean="0"/>
              <a:t>Zweite Ebene</a:t>
            </a:r>
          </a:p>
          <a:p>
            <a:pPr lvl="2" eaLnBrk="1" latinLnBrk="0" hangingPunct="1"/>
            <a:r>
              <a:rPr kumimoji="0" lang="de-DE" dirty="0" smtClean="0"/>
              <a:t>Dritte Ebene</a:t>
            </a:r>
          </a:p>
          <a:p>
            <a:pPr lvl="3" eaLnBrk="1" latinLnBrk="0" hangingPunct="1"/>
            <a:r>
              <a:rPr kumimoji="0" lang="de-DE" dirty="0" smtClean="0"/>
              <a:t>Vierte Ebene</a:t>
            </a:r>
          </a:p>
          <a:p>
            <a:pPr lvl="4" eaLnBrk="1" latinLnBrk="0" hangingPunct="1"/>
            <a:r>
              <a:rPr kumimoji="0" lang="de-DE" dirty="0" smtClean="0"/>
              <a:t>Fünfte Ebene</a:t>
            </a:r>
            <a:endParaRPr kumimoji="0" lang="en-US" dirty="0"/>
          </a:p>
        </p:txBody>
      </p:sp>
      <p:sp>
        <p:nvSpPr>
          <p:cNvPr id="15" name="Textfeld 14"/>
          <p:cNvSpPr txBox="1"/>
          <p:nvPr userDrawn="1"/>
        </p:nvSpPr>
        <p:spPr>
          <a:xfrm rot="16200000">
            <a:off x="7711098" y="4911915"/>
            <a:ext cx="2484276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950" dirty="0" smtClean="0"/>
              <a:t>WS-</a:t>
            </a:r>
            <a:r>
              <a:rPr lang="de-DE" sz="950" dirty="0" err="1" smtClean="0"/>
              <a:t>Landcad</a:t>
            </a:r>
            <a:r>
              <a:rPr lang="de-DE" sz="950" dirty="0" smtClean="0"/>
              <a:t> Anwendertreffen 2011</a:t>
            </a:r>
            <a:endParaRPr lang="de-DE" sz="950" dirty="0"/>
          </a:p>
        </p:txBody>
      </p:sp>
      <p:sp>
        <p:nvSpPr>
          <p:cNvPr id="8" name="Textfeld 7"/>
          <p:cNvSpPr txBox="1"/>
          <p:nvPr userDrawn="1"/>
        </p:nvSpPr>
        <p:spPr>
          <a:xfrm>
            <a:off x="359532" y="6457890"/>
            <a:ext cx="6588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168400" algn="l"/>
                <a:tab pos="2689225" algn="l"/>
                <a:tab pos="7967663" algn="r"/>
              </a:tabLst>
            </a:pPr>
            <a:r>
              <a:rPr lang="de-DE" sz="1000" dirty="0" smtClean="0"/>
              <a:t>Christoph Russ	Landschaftsarchitekt 	Offenbach</a:t>
            </a:r>
          </a:p>
          <a:p>
            <a:pPr>
              <a:tabLst>
                <a:tab pos="1168400" algn="l"/>
                <a:tab pos="2689225" algn="l"/>
              </a:tabLst>
            </a:pPr>
            <a:r>
              <a:rPr lang="en-US" sz="1000" dirty="0" smtClean="0"/>
              <a:t>Karin Schlosser	CAD-Administration	NACHTRIEB &amp; WEIGEL,  </a:t>
            </a:r>
            <a:r>
              <a:rPr lang="de-DE" sz="1000" dirty="0" smtClean="0"/>
              <a:t>Rottenburg am Neckar  . Speyer </a:t>
            </a:r>
            <a:endParaRPr lang="en-US" sz="1000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2800" b="1" kern="1200" cap="none" spc="150" baseline="0" dirty="0">
          <a:ln w="11430"/>
          <a:solidFill>
            <a:srgbClr val="F8F8F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Arial" pitchFamily="34" charset="0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tx1"/>
        </a:buClr>
        <a:buSzPct val="80000"/>
        <a:buFont typeface="+mj-lt"/>
        <a:buAutoNum type="arabicPeriod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tx1"/>
        </a:buClr>
        <a:buSzPct val="9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4.png"/><Relationship Id="rId4" Type="http://schemas.openxmlformats.org/officeDocument/2006/relationships/notesSlide" Target="../notesSlides/notesSlide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4294967295"/>
          </p:nvPr>
        </p:nvSpPr>
        <p:spPr>
          <a:xfrm>
            <a:off x="0" y="2349500"/>
            <a:ext cx="9144000" cy="1295400"/>
          </a:xfrm>
        </p:spPr>
        <p:txBody>
          <a:bodyPr/>
          <a:lstStyle/>
          <a:p>
            <a:pPr algn="ctr">
              <a:buNone/>
              <a:defRPr/>
            </a:pPr>
            <a:r>
              <a:rPr lang="de-DE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Wir begrüßen Sie herzlich </a:t>
            </a:r>
            <a:br>
              <a:rPr lang="de-DE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zum Workshop</a:t>
            </a:r>
            <a:endParaRPr lang="de-DE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3644901"/>
            <a:ext cx="9144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de-DE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„</a:t>
            </a:r>
            <a:r>
              <a:rPr lang="de-DE" sz="3600" dirty="0"/>
              <a:t>Planlayout und Gestaltung </a:t>
            </a:r>
            <a:r>
              <a:rPr lang="de-DE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endParaRPr lang="de-DE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27" name="Textfeld 12"/>
          <p:cNvSpPr txBox="1">
            <a:spLocks noChangeArrowheads="1"/>
          </p:cNvSpPr>
          <p:nvPr/>
        </p:nvSpPr>
        <p:spPr bwMode="auto">
          <a:xfrm>
            <a:off x="194735" y="5445125"/>
            <a:ext cx="28414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de-DE" b="0">
                <a:solidFill>
                  <a:schemeClr val="bg1"/>
                </a:solidFill>
              </a:rPr>
              <a:t>Bei Bedarf Grafiken</a:t>
            </a:r>
          </a:p>
        </p:txBody>
      </p:sp>
      <p:sp>
        <p:nvSpPr>
          <p:cNvPr id="5128" name="Textfeld 13"/>
          <p:cNvSpPr txBox="1">
            <a:spLocks noChangeArrowheads="1"/>
          </p:cNvSpPr>
          <p:nvPr/>
        </p:nvSpPr>
        <p:spPr bwMode="auto">
          <a:xfrm>
            <a:off x="3190240" y="5467350"/>
            <a:ext cx="27635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de-DE" b="0">
                <a:solidFill>
                  <a:schemeClr val="bg1"/>
                </a:solidFill>
              </a:rPr>
              <a:t>Bei Bedarf Grafiken</a:t>
            </a:r>
          </a:p>
        </p:txBody>
      </p:sp>
      <p:sp>
        <p:nvSpPr>
          <p:cNvPr id="5129" name="Textfeld 14"/>
          <p:cNvSpPr txBox="1">
            <a:spLocks noChangeArrowheads="1"/>
          </p:cNvSpPr>
          <p:nvPr/>
        </p:nvSpPr>
        <p:spPr bwMode="auto">
          <a:xfrm>
            <a:off x="6107855" y="5467350"/>
            <a:ext cx="28414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de-DE" b="0">
                <a:solidFill>
                  <a:schemeClr val="bg1"/>
                </a:solidFill>
              </a:rPr>
              <a:t>Bei Bedarf Grafiken</a:t>
            </a:r>
          </a:p>
        </p:txBody>
      </p:sp>
      <p:pic>
        <p:nvPicPr>
          <p:cNvPr id="5132" name="Picture 12" descr="C:\Users\schlosser\Dropbox\NW-CAD-EDV\Workshop2011\Bilder_vorab\Bild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1685" y="4473117"/>
            <a:ext cx="2653280" cy="1619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33" name="Picture 13" descr="C:\Users\schlosser\Dropbox\NW-CAD-EDV\Workshop2011\Bilder_vorab\gst-rottwei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490" y="4473116"/>
            <a:ext cx="2439314" cy="16200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34" name="Picture 14" descr="C:\Users\schlosser\Dropbox\NW-CAD-EDV\Workshop2011\Bilder_vorab\testlayout-rend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2646" y="4473116"/>
            <a:ext cx="2443172" cy="16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5463" y="296652"/>
            <a:ext cx="6480048" cy="942724"/>
          </a:xfrm>
        </p:spPr>
        <p:txBody>
          <a:bodyPr/>
          <a:lstStyle/>
          <a:p>
            <a:pPr algn="ctr"/>
            <a:r>
              <a:rPr lang="de-DE" dirty="0" smtClean="0"/>
              <a:t>Planlayout und Gestaltung</a:t>
            </a:r>
            <a:endParaRPr lang="de-DE" dirty="0"/>
          </a:p>
        </p:txBody>
      </p:sp>
      <p:sp>
        <p:nvSpPr>
          <p:cNvPr id="11" name="Untertitel 2"/>
          <p:cNvSpPr>
            <a:spLocks noGrp="1"/>
          </p:cNvSpPr>
          <p:nvPr>
            <p:ph type="subTitle" idx="1"/>
          </p:nvPr>
        </p:nvSpPr>
        <p:spPr>
          <a:xfrm>
            <a:off x="153927" y="1196752"/>
            <a:ext cx="8763120" cy="540060"/>
          </a:xfrm>
        </p:spPr>
        <p:txBody>
          <a:bodyPr anchor="t">
            <a:normAutofit/>
          </a:bodyPr>
          <a:lstStyle/>
          <a:p>
            <a:pPr algn="ctr"/>
            <a:r>
              <a:rPr lang="de-DE" sz="1600" dirty="0" smtClean="0"/>
              <a:t>Schattenkante von Bildern ganz ohne </a:t>
            </a:r>
            <a:r>
              <a:rPr lang="de-DE" sz="1600" dirty="0" err="1" smtClean="0"/>
              <a:t>Photoshop</a:t>
            </a:r>
            <a:r>
              <a:rPr lang="de-DE" sz="1600" dirty="0" smtClean="0"/>
              <a:t> und Co.</a:t>
            </a:r>
            <a:endParaRPr lang="de-DE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2204864"/>
            <a:ext cx="5148572" cy="3645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ZKS\Projekte\Acad-Buch\Brainstorming_Buch2\Entwurf Ergebni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6424" y="1520788"/>
            <a:ext cx="5184576" cy="33703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2750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 smtClean="0"/>
              <a:t>Erstellung von Schattenkanten</a:t>
            </a:r>
            <a:endParaRPr lang="de-DE" dirty="0"/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503548" y="1484784"/>
            <a:ext cx="7421252" cy="4284476"/>
          </a:xfrm>
          <a:prstGeom prst="rect">
            <a:avLst/>
          </a:prstGeom>
        </p:spPr>
        <p:txBody>
          <a:bodyPr vert="horz" tIns="0" rIns="45720" bIns="0" anchor="t">
            <a:norm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de-DE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Aufgabe: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de-DE" sz="2000" dirty="0" smtClean="0"/>
              <a:t>Bilder und andere grafischen Elemente im Layout einer Zeichnung sollen durch eine leichte Schattenkante hervorgehoben werden.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de-DE" sz="2000" dirty="0" smtClean="0"/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de-DE" sz="2000" u="sng" dirty="0" smtClean="0"/>
              <a:t>Lösung: </a:t>
            </a:r>
          </a:p>
          <a:p>
            <a:pPr lvl="0">
              <a:buClr>
                <a:schemeClr val="accent1"/>
              </a:buClr>
              <a:buSzPct val="80000"/>
              <a:defRPr/>
            </a:pPr>
            <a:r>
              <a:rPr lang="de-DE" sz="2000" dirty="0" smtClean="0"/>
              <a:t>Versetzen des Bildobjekts (des Rahmens) und schraffieren des Leerraums.</a:t>
            </a:r>
          </a:p>
          <a:p>
            <a:pPr lvl="0">
              <a:buClr>
                <a:schemeClr val="accent1"/>
              </a:buClr>
              <a:buSzPct val="80000"/>
              <a:defRPr/>
            </a:pPr>
            <a:r>
              <a:rPr lang="de-DE" sz="2000" dirty="0" smtClean="0"/>
              <a:t>Wichtig ist die Auswahl einer „dezenten“ Schraffur.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108" y="4085186"/>
            <a:ext cx="3104716" cy="2044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 smtClean="0"/>
              <a:t>Erstellung von Schattenkanten</a:t>
            </a:r>
            <a:r>
              <a:rPr lang="de-DE" dirty="0"/>
              <a:t> </a:t>
            </a:r>
            <a:r>
              <a:rPr lang="de-DE" dirty="0" smtClean="0"/>
              <a:t>– </a:t>
            </a:r>
            <a:r>
              <a:rPr lang="de-DE" sz="1600" dirty="0" smtClean="0"/>
              <a:t>Schritt für Schritt</a:t>
            </a:r>
            <a:endParaRPr lang="de-DE" dirty="0"/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503548" y="1268760"/>
            <a:ext cx="4644516" cy="4284476"/>
          </a:xfrm>
          <a:prstGeom prst="rect">
            <a:avLst/>
          </a:prstGeom>
        </p:spPr>
        <p:txBody>
          <a:bodyPr vert="horz" tIns="0" rIns="45720" bIns="0" anchor="t">
            <a:normAutofit/>
          </a:bodyPr>
          <a:lstStyle/>
          <a:p>
            <a:pPr marL="274638" marR="0" lvl="0" indent="-27463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+mj-lt"/>
              <a:buAutoNum type="arabicPeriod"/>
              <a:tabLst/>
              <a:defRPr/>
            </a:pPr>
            <a:r>
              <a:rPr lang="de-DE" sz="2000" dirty="0" smtClean="0"/>
              <a:t>Rahmen kopieren</a:t>
            </a:r>
          </a:p>
          <a:p>
            <a:pPr marL="274638" marR="0" lvl="0" indent="-27463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+mj-lt"/>
              <a:buAutoNum type="arabicPeriod"/>
              <a:tabLst/>
              <a:defRPr/>
            </a:pPr>
            <a:r>
              <a:rPr lang="de-DE" sz="2000" dirty="0" smtClean="0"/>
              <a:t>Zwischenraum Schraffieren</a:t>
            </a:r>
          </a:p>
          <a:p>
            <a:pPr marL="274638" marR="0" lvl="0" indent="-27463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+mj-lt"/>
              <a:buAutoNum type="arabicPeriod"/>
              <a:tabLst/>
              <a:defRPr/>
            </a:pPr>
            <a:r>
              <a:rPr lang="de-DE" sz="2000" dirty="0" smtClean="0"/>
              <a:t>Farben ändern und Transparentwert einstellen</a:t>
            </a:r>
          </a:p>
          <a:p>
            <a:pPr marL="274638" marR="0" lvl="0" indent="-27463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+mj-lt"/>
              <a:buAutoNum type="arabicPeriod"/>
              <a:tabLst/>
              <a:defRPr/>
            </a:pPr>
            <a:r>
              <a:rPr lang="de-DE" sz="2000" dirty="0" smtClean="0"/>
              <a:t>fertige „Schattenkante“ an die anderen Bilder kopieren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544108" y="872716"/>
            <a:ext cx="3104716" cy="208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uppieren 1"/>
          <p:cNvGrpSpPr/>
          <p:nvPr/>
        </p:nvGrpSpPr>
        <p:grpSpPr>
          <a:xfrm>
            <a:off x="5148064" y="2385825"/>
            <a:ext cx="3428752" cy="2015283"/>
            <a:chOff x="5148064" y="2385825"/>
            <a:chExt cx="3428752" cy="2015283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2385825"/>
              <a:ext cx="3104715" cy="2015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 bwMode="auto">
            <a:xfrm>
              <a:off x="5328084" y="3047621"/>
              <a:ext cx="3248732" cy="489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uppieren 2"/>
          <p:cNvGrpSpPr/>
          <p:nvPr/>
        </p:nvGrpSpPr>
        <p:grpSpPr>
          <a:xfrm>
            <a:off x="575556" y="3563695"/>
            <a:ext cx="4174244" cy="2601609"/>
            <a:chOff x="575556" y="3563695"/>
            <a:chExt cx="4174244" cy="2601609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 bwMode="auto">
            <a:xfrm>
              <a:off x="2835502" y="3563695"/>
              <a:ext cx="1914298" cy="26016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"/>
            <a:stretch/>
          </p:blipFill>
          <p:spPr bwMode="auto">
            <a:xfrm>
              <a:off x="575556" y="3563695"/>
              <a:ext cx="1922111" cy="26016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957803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 smtClean="0"/>
              <a:t>Erstellung von Schattenkanten</a:t>
            </a:r>
            <a:r>
              <a:rPr lang="de-DE" dirty="0"/>
              <a:t> </a:t>
            </a:r>
            <a:r>
              <a:rPr lang="de-DE" dirty="0" smtClean="0"/>
              <a:t>– </a:t>
            </a:r>
            <a:r>
              <a:rPr lang="de-DE" sz="1600" dirty="0" smtClean="0"/>
              <a:t>weiteres Beispiel</a:t>
            </a:r>
            <a:endParaRPr lang="de-DE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r="8"/>
          <a:stretch>
            <a:fillRect/>
          </a:stretch>
        </p:blipFill>
        <p:spPr bwMode="auto">
          <a:xfrm>
            <a:off x="647564" y="1124744"/>
            <a:ext cx="6372708" cy="416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Gerade Verbindung mit Pfeil 5"/>
          <p:cNvCxnSpPr/>
          <p:nvPr/>
        </p:nvCxnSpPr>
        <p:spPr>
          <a:xfrm flipH="1" flipV="1">
            <a:off x="5976156" y="4185084"/>
            <a:ext cx="648072" cy="900100"/>
          </a:xfrm>
          <a:prstGeom prst="straightConnector1">
            <a:avLst/>
          </a:prstGeom>
          <a:ln w="57150">
            <a:solidFill>
              <a:srgbClr val="8000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7803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 smtClean="0"/>
              <a:t>Erstellung von Schaltflächeneffekten</a:t>
            </a:r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r="11"/>
          <a:stretch>
            <a:fillRect/>
          </a:stretch>
        </p:blipFill>
        <p:spPr bwMode="auto">
          <a:xfrm>
            <a:off x="359532" y="836712"/>
            <a:ext cx="756033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57803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5463" y="296652"/>
            <a:ext cx="6480048" cy="942724"/>
          </a:xfrm>
        </p:spPr>
        <p:txBody>
          <a:bodyPr/>
          <a:lstStyle/>
          <a:p>
            <a:pPr algn="ctr"/>
            <a:r>
              <a:rPr lang="de-DE" dirty="0" smtClean="0"/>
              <a:t>Planlayout und Gestaltung</a:t>
            </a:r>
            <a:endParaRPr lang="de-DE" dirty="0"/>
          </a:p>
        </p:txBody>
      </p:sp>
      <p:sp>
        <p:nvSpPr>
          <p:cNvPr id="11" name="Untertitel 2"/>
          <p:cNvSpPr>
            <a:spLocks noGrp="1"/>
          </p:cNvSpPr>
          <p:nvPr>
            <p:ph type="subTitle" idx="1"/>
          </p:nvPr>
        </p:nvSpPr>
        <p:spPr>
          <a:xfrm>
            <a:off x="153927" y="1196752"/>
            <a:ext cx="8763120" cy="540060"/>
          </a:xfrm>
        </p:spPr>
        <p:txBody>
          <a:bodyPr anchor="t">
            <a:normAutofit/>
          </a:bodyPr>
          <a:lstStyle/>
          <a:p>
            <a:pPr algn="ctr"/>
            <a:r>
              <a:rPr lang="de-DE" sz="1600" dirty="0" smtClean="0"/>
              <a:t>Schrift einmal anders</a:t>
            </a:r>
            <a:endParaRPr lang="de-DE" sz="1200" dirty="0"/>
          </a:p>
        </p:txBody>
      </p:sp>
      <p:pic>
        <p:nvPicPr>
          <p:cNvPr id="3" name="Picture 2" descr="C:\Users\Christoph Russ\Pictures\MP Navigator\2011_09_13\IM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50" y="1556792"/>
            <a:ext cx="339247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hristoph Russ\Pictures\MP Navigator\2011_09_13\IMG_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95" y="1556792"/>
            <a:ext cx="3437697" cy="453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 smtClean="0"/>
              <a:t>Schrift einmal anders</a:t>
            </a:r>
            <a:endParaRPr lang="de-DE" dirty="0"/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503548" y="1484784"/>
            <a:ext cx="7421252" cy="4284476"/>
          </a:xfrm>
          <a:prstGeom prst="rect">
            <a:avLst/>
          </a:prstGeom>
        </p:spPr>
        <p:txBody>
          <a:bodyPr vert="horz" tIns="0" rIns="45720" bIns="0" anchor="t">
            <a:norm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de-DE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Aufgabe: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de-DE" sz="800" dirty="0" smtClean="0"/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de-DE" sz="2000" dirty="0" smtClean="0"/>
              <a:t>Beschriftungen sollen als grafisches Element verwendet werden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de-DE" sz="2000" dirty="0" smtClean="0"/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de-DE" sz="2000" u="sng" dirty="0" smtClean="0"/>
              <a:t>Lösung: </a:t>
            </a:r>
          </a:p>
          <a:p>
            <a:pPr marL="176213" lvl="0" indent="-176213"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endParaRPr lang="de-DE" sz="1000" dirty="0" smtClean="0"/>
          </a:p>
          <a:p>
            <a:pPr marL="176213" lvl="0" indent="-176213"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r>
              <a:rPr lang="de-DE" sz="2000" dirty="0" smtClean="0"/>
              <a:t>Textelemente mit Schattenkante versehen</a:t>
            </a:r>
          </a:p>
          <a:p>
            <a:pPr marL="176213" lvl="0" indent="-176213"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r>
              <a:rPr lang="de-DE" sz="2000" dirty="0" smtClean="0"/>
              <a:t>Texte an Linien anordnen</a:t>
            </a:r>
          </a:p>
          <a:p>
            <a:pPr marL="176213" lvl="0" indent="-176213"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r>
              <a:rPr lang="de-DE" sz="2000" dirty="0" smtClean="0"/>
              <a:t>Texte mit Fluchtpunkt – „3D-Effekt“</a:t>
            </a:r>
          </a:p>
          <a:p>
            <a:pPr marL="176213" lvl="0" indent="-176213"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r>
              <a:rPr lang="de-DE" sz="2000" dirty="0" smtClean="0"/>
              <a:t>Buchstaben mit Farbverlauf füllen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461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 smtClean="0"/>
              <a:t>Schrift einmal anders – </a:t>
            </a:r>
            <a:r>
              <a:rPr lang="de-DE" sz="1600" dirty="0" smtClean="0"/>
              <a:t>Schrift mit Schattenkante</a:t>
            </a:r>
            <a:endParaRPr lang="de-DE" dirty="0"/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503548" y="1268760"/>
            <a:ext cx="4644516" cy="4284476"/>
          </a:xfrm>
          <a:prstGeom prst="rect">
            <a:avLst/>
          </a:prstGeom>
        </p:spPr>
        <p:txBody>
          <a:bodyPr vert="horz" tIns="0" rIns="45720" bIns="0" anchor="t">
            <a:normAutofit/>
          </a:bodyPr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+mj-lt"/>
              <a:buAutoNum type="arabicPeriod"/>
              <a:tabLst/>
              <a:defRPr/>
            </a:pPr>
            <a:r>
              <a:rPr lang="de-DE" sz="2000" dirty="0" smtClean="0"/>
              <a:t>Text kopieren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+mj-lt"/>
              <a:buAutoNum type="arabicPeriod"/>
              <a:tabLst/>
              <a:defRPr/>
            </a:pPr>
            <a:r>
              <a:rPr lang="de-DE" sz="2000" dirty="0" smtClean="0"/>
              <a:t>Auf anderen Layer legen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+mj-lt"/>
              <a:buAutoNum type="arabicPeriod"/>
              <a:tabLst/>
              <a:defRPr/>
            </a:pPr>
            <a:r>
              <a:rPr lang="de-DE" sz="2000" dirty="0" smtClean="0"/>
              <a:t>Farbe / Transparenz verändern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eriod"/>
              <a:tabLst/>
              <a:defRPr/>
            </a:pPr>
            <a:endParaRPr lang="de-DE" sz="20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59532" y="2765542"/>
            <a:ext cx="8224664" cy="337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2776701"/>
            <a:ext cx="8226980" cy="335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70" y="4340984"/>
            <a:ext cx="7116788" cy="1864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034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 smtClean="0"/>
              <a:t>Schrift einmal anders – </a:t>
            </a:r>
            <a:r>
              <a:rPr lang="de-DE" sz="1600" dirty="0" smtClean="0"/>
              <a:t>Texte an Linien anordnen (Expresstools)</a:t>
            </a:r>
            <a:endParaRPr lang="de-DE" dirty="0"/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503548" y="1268760"/>
            <a:ext cx="6726640" cy="4284476"/>
          </a:xfrm>
          <a:prstGeom prst="rect">
            <a:avLst/>
          </a:prstGeom>
        </p:spPr>
        <p:txBody>
          <a:bodyPr vert="horz" tIns="0" rIns="45720" bIns="0" anchor="t">
            <a:normAutofit/>
          </a:bodyPr>
          <a:lstStyle/>
          <a:p>
            <a:pPr marL="269875" marR="0" lvl="0" indent="-269875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+mj-lt"/>
              <a:buAutoNum type="arabicPeriod"/>
              <a:tabLst/>
              <a:defRPr/>
            </a:pPr>
            <a:r>
              <a:rPr lang="de-DE" sz="2000" dirty="0" smtClean="0"/>
              <a:t>Bogen (!) zeichnen</a:t>
            </a:r>
          </a:p>
          <a:p>
            <a:pPr marL="269875" marR="0" lvl="0" indent="-269875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+mj-lt"/>
              <a:buAutoNum type="arabicPeriod"/>
              <a:tabLst/>
              <a:defRPr/>
            </a:pPr>
            <a:r>
              <a:rPr lang="de-DE" sz="2000" dirty="0" smtClean="0"/>
              <a:t>Werkzeug </a:t>
            </a:r>
            <a:r>
              <a:rPr lang="de-DE" sz="2000" i="1" dirty="0" err="1" smtClean="0"/>
              <a:t>ExpressTools|Text|ArcAligned</a:t>
            </a:r>
            <a:r>
              <a:rPr lang="de-DE" sz="2000" dirty="0" smtClean="0"/>
              <a:t> aufrufen</a:t>
            </a:r>
          </a:p>
          <a:p>
            <a:pPr marL="269875" marR="0" lvl="0" indent="-269875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+mj-lt"/>
              <a:buAutoNum type="arabicPeriod"/>
              <a:tabLst/>
              <a:defRPr/>
            </a:pPr>
            <a:r>
              <a:rPr lang="de-DE" sz="2000" dirty="0" smtClean="0"/>
              <a:t>Text eingeben und eventuell über den gleichen Befehl modifizieren – </a:t>
            </a:r>
            <a:r>
              <a:rPr lang="de-DE" sz="1200" dirty="0" smtClean="0"/>
              <a:t>der Text ist assoziativ mit dem Bogen verknüpft!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eriod"/>
              <a:tabLst/>
              <a:defRPr/>
            </a:pPr>
            <a:endParaRPr lang="de-DE" sz="2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2858582"/>
            <a:ext cx="8172908" cy="3281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53" y="2858582"/>
            <a:ext cx="6762119" cy="3281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C:\Users\CHRIST~1\AppData\Local\Temp\SNAGHTMLc85756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2892422"/>
            <a:ext cx="7056784" cy="330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4" y="2852891"/>
            <a:ext cx="6696744" cy="329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6375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 smtClean="0"/>
              <a:t>Schrift einmal anders – </a:t>
            </a:r>
            <a:r>
              <a:rPr lang="de-DE" sz="1600" dirty="0" smtClean="0"/>
              <a:t>Texte an Polylinien </a:t>
            </a:r>
            <a:r>
              <a:rPr lang="de-DE" sz="1600" dirty="0"/>
              <a:t>anordnen (</a:t>
            </a:r>
            <a:r>
              <a:rPr lang="de-DE" sz="1600" i="1" dirty="0" err="1"/>
              <a:t>ptext.lsp</a:t>
            </a:r>
            <a:r>
              <a:rPr lang="de-DE" sz="1600" dirty="0"/>
              <a:t>)</a:t>
            </a:r>
            <a:endParaRPr lang="de-DE" dirty="0"/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503548" y="1268760"/>
            <a:ext cx="6726640" cy="4284476"/>
          </a:xfrm>
          <a:prstGeom prst="rect">
            <a:avLst/>
          </a:prstGeom>
        </p:spPr>
        <p:txBody>
          <a:bodyPr vert="horz" tIns="0" rIns="45720" bIns="0" anchor="t">
            <a:normAutofit/>
          </a:bodyPr>
          <a:lstStyle/>
          <a:p>
            <a:pPr marL="274638" marR="0" lvl="0" indent="-27463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+mj-lt"/>
              <a:buAutoNum type="arabicPeriod"/>
              <a:tabLst/>
              <a:defRPr/>
            </a:pPr>
            <a:r>
              <a:rPr lang="de-DE" sz="2000" dirty="0" smtClean="0"/>
              <a:t>Polylinie zeichnen</a:t>
            </a:r>
          </a:p>
          <a:p>
            <a:pPr marL="274638" marR="0" lvl="0" indent="-27463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+mj-lt"/>
              <a:buAutoNum type="arabicPeriod"/>
              <a:tabLst/>
              <a:defRPr/>
            </a:pPr>
            <a:r>
              <a:rPr lang="de-DE" sz="2000" i="1" dirty="0" err="1" smtClean="0"/>
              <a:t>Ptext.lsp</a:t>
            </a:r>
            <a:r>
              <a:rPr lang="de-DE" sz="2000" dirty="0" smtClean="0"/>
              <a:t> laden (Drag &amp; Drop) und aufrufen</a:t>
            </a:r>
          </a:p>
          <a:p>
            <a:pPr marL="274638" marR="0" lvl="0" indent="-27463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+mj-lt"/>
              <a:buAutoNum type="arabicPeriod"/>
              <a:tabLst/>
              <a:defRPr/>
            </a:pPr>
            <a:r>
              <a:rPr lang="de-DE" sz="2000" dirty="0" smtClean="0"/>
              <a:t>Polylinie auswählen und Text schreiben</a:t>
            </a:r>
          </a:p>
          <a:p>
            <a:pPr marL="274638" marR="0" lvl="0" indent="-27463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+mj-lt"/>
              <a:buAutoNum type="arabicPeriod"/>
              <a:tabLst/>
              <a:defRPr/>
            </a:pPr>
            <a:r>
              <a:rPr lang="de-DE" sz="2000" dirty="0" smtClean="0"/>
              <a:t>Eventuell verändern …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eriod"/>
              <a:tabLst/>
              <a:defRPr/>
            </a:pPr>
            <a:endParaRPr lang="de-DE" sz="20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26828"/>
            <a:ext cx="5364596" cy="3070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66" y="2852936"/>
            <a:ext cx="7128026" cy="334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771" y="2801452"/>
            <a:ext cx="7117621" cy="3395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 descr="C:\Users\CHRIST~1\AppData\Local\Temp\SNAGHTMLc9e3f3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2801452"/>
            <a:ext cx="7237049" cy="339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357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3" name="Untertitel 2"/>
          <p:cNvSpPr txBox="1">
            <a:spLocks/>
          </p:cNvSpPr>
          <p:nvPr/>
        </p:nvSpPr>
        <p:spPr>
          <a:xfrm>
            <a:off x="323528" y="1124744"/>
            <a:ext cx="8208912" cy="4968552"/>
          </a:xfrm>
          <a:prstGeom prst="rect">
            <a:avLst/>
          </a:prstGeom>
        </p:spPr>
        <p:txBody>
          <a:bodyPr vert="horz" tIns="0" rIns="45720" bIns="0" anchor="t">
            <a:normAutofit/>
          </a:bodyPr>
          <a:lstStyle/>
          <a:p>
            <a:pPr marL="268288" lvl="1" indent="-268288">
              <a:buNone/>
              <a:defRPr/>
            </a:pPr>
            <a:endParaRPr lang="de-DE" sz="1700" dirty="0" smtClean="0"/>
          </a:p>
          <a:p>
            <a:pPr marL="268288" lvl="1" indent="-268288">
              <a:buNone/>
              <a:defRPr/>
            </a:pPr>
            <a:r>
              <a:rPr lang="de-DE" sz="1700" dirty="0" smtClean="0"/>
              <a:t>Ansichtsfenster-Einstellungen</a:t>
            </a:r>
          </a:p>
          <a:p>
            <a:pPr marL="536575" lvl="0" indent="-268288">
              <a:spcBef>
                <a:spcPts val="12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r>
              <a:rPr lang="de-DE" sz="1400" dirty="0" smtClean="0"/>
              <a:t>Inhalt der Ansichtsfenster per </a:t>
            </a:r>
            <a:r>
              <a:rPr lang="de-DE" sz="1400" dirty="0" err="1" smtClean="0"/>
              <a:t>Layereigenschaften</a:t>
            </a:r>
            <a:r>
              <a:rPr lang="de-DE" sz="1400" dirty="0" smtClean="0"/>
              <a:t>-Manager unterschiedlich darstellen (aus/ein, andere Farben, Linienstärken etc.) </a:t>
            </a:r>
          </a:p>
          <a:p>
            <a:pPr marL="536575" lvl="0" indent="-268288">
              <a:spcBef>
                <a:spcPts val="12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r>
              <a:rPr lang="de-DE" sz="1400" dirty="0" smtClean="0"/>
              <a:t>Inhalt Ansichtsfenster unterschiedlich darstellen über Ansichtseinstellungen (Maßstab, 3D Ansichten, visuelle Stile etc.)</a:t>
            </a:r>
          </a:p>
          <a:p>
            <a:pPr marL="536575" lvl="0" indent="-268288">
              <a:spcBef>
                <a:spcPts val="1200"/>
              </a:spcBef>
              <a:buClr>
                <a:schemeClr val="tx1"/>
              </a:buClr>
              <a:buSzPct val="80000"/>
              <a:defRPr/>
            </a:pPr>
            <a:endParaRPr lang="de-DE" sz="1400" dirty="0" smtClean="0"/>
          </a:p>
          <a:p>
            <a:pPr marL="266700" lvl="1" indent="-266700">
              <a:defRPr/>
            </a:pPr>
            <a:r>
              <a:rPr lang="de-DE" sz="1700" dirty="0" smtClean="0"/>
              <a:t>Tipps &amp; Tools für die  Plangestaltung</a:t>
            </a:r>
          </a:p>
          <a:p>
            <a:pPr marL="536575" indent="-268288">
              <a:spcBef>
                <a:spcPts val="12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r>
              <a:rPr lang="de-DE" sz="1400" dirty="0" smtClean="0"/>
              <a:t>Schattenkanten und Schaltflächeneffekte</a:t>
            </a:r>
          </a:p>
          <a:p>
            <a:pPr marL="536575" lvl="0" indent="-268288">
              <a:spcBef>
                <a:spcPts val="12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r>
              <a:rPr lang="de-DE" sz="1400" dirty="0" smtClean="0"/>
              <a:t>Beschriftung einmal anders</a:t>
            </a:r>
          </a:p>
          <a:p>
            <a:pPr marL="536575" lvl="0" indent="-268288">
              <a:spcBef>
                <a:spcPts val="12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r>
              <a:rPr lang="de-DE" sz="1400" dirty="0" smtClean="0"/>
              <a:t>Möglichkeiten an Füllungen + Schraffuren</a:t>
            </a:r>
          </a:p>
          <a:p>
            <a:pPr marL="536575" lvl="0" indent="-268288">
              <a:spcBef>
                <a:spcPts val="12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r>
              <a:rPr lang="de-DE" sz="1400" dirty="0" smtClean="0"/>
              <a:t>Mit Freehand.lsp den CAD-Entwurf  in eine Freihandskizze verwandeln</a:t>
            </a:r>
          </a:p>
          <a:p>
            <a:pPr marL="536575" indent="-268288">
              <a:spcBef>
                <a:spcPts val="12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/>
            </a:pPr>
            <a:r>
              <a:rPr lang="de-DE" sz="1400" dirty="0" smtClean="0"/>
              <a:t>Sketch++ Punkte und Blöcke sprühen oder Freihandmarkierungen</a:t>
            </a:r>
          </a:p>
          <a:p>
            <a:pPr marL="342900" lvl="0" indent="-342900">
              <a:spcBef>
                <a:spcPct val="20000"/>
              </a:spcBef>
              <a:buClr>
                <a:schemeClr val="tx1"/>
              </a:buClr>
              <a:buSzPct val="80000"/>
              <a:buFont typeface="+mj-lt"/>
              <a:buAutoNum type="arabicPeriod"/>
              <a:defRPr/>
            </a:pPr>
            <a:endParaRPr lang="de-DE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 smtClean="0"/>
              <a:t>Schrift einmal anders – </a:t>
            </a:r>
            <a:r>
              <a:rPr lang="de-DE" sz="1600" dirty="0" smtClean="0"/>
              <a:t>Texte mit „Fluchtpunkt“</a:t>
            </a:r>
            <a:endParaRPr lang="de-DE" dirty="0"/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503548" y="1268760"/>
            <a:ext cx="6726640" cy="4284476"/>
          </a:xfrm>
          <a:prstGeom prst="rect">
            <a:avLst/>
          </a:prstGeom>
        </p:spPr>
        <p:txBody>
          <a:bodyPr vert="horz" tIns="0" rIns="45720" bIns="0" anchor="t">
            <a:normAutofit/>
          </a:bodyPr>
          <a:lstStyle/>
          <a:p>
            <a:pPr marL="274638" marR="0" lvl="0" indent="-27463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+mj-lt"/>
              <a:buAutoNum type="arabicPeriod"/>
              <a:tabLst/>
              <a:defRPr/>
            </a:pPr>
            <a:r>
              <a:rPr lang="de-DE" sz="2000" dirty="0" smtClean="0"/>
              <a:t>Texte schreiben und anordnen</a:t>
            </a:r>
          </a:p>
          <a:p>
            <a:pPr marL="274638" marR="0" lvl="0" indent="-27463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+mj-lt"/>
              <a:buAutoNum type="arabicPeriod"/>
              <a:tabLst/>
              <a:defRPr/>
            </a:pPr>
            <a:r>
              <a:rPr lang="de-DE" sz="2000" dirty="0" smtClean="0"/>
              <a:t>Standpunkt bestimmen (3D Navigation)</a:t>
            </a:r>
          </a:p>
          <a:p>
            <a:pPr marL="274638" marR="0" lvl="0" indent="-27463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+mj-lt"/>
              <a:buAutoNum type="arabicPeriod"/>
              <a:tabLst/>
              <a:defRPr/>
            </a:pPr>
            <a:r>
              <a:rPr lang="de-DE" sz="2000" i="1" dirty="0" err="1" smtClean="0"/>
              <a:t>Wmf</a:t>
            </a:r>
            <a:r>
              <a:rPr lang="de-DE" sz="2000" b="1" i="1" dirty="0" err="1" smtClean="0"/>
              <a:t>OUT</a:t>
            </a:r>
            <a:r>
              <a:rPr lang="de-DE" sz="2000" dirty="0" smtClean="0"/>
              <a:t> und </a:t>
            </a:r>
            <a:r>
              <a:rPr lang="de-DE" sz="2000" i="1" dirty="0" err="1" smtClean="0"/>
              <a:t>wmf</a:t>
            </a:r>
            <a:r>
              <a:rPr lang="de-DE" sz="2000" b="1" i="1" dirty="0" err="1" smtClean="0"/>
              <a:t>IN</a:t>
            </a:r>
            <a:r>
              <a:rPr lang="de-DE" sz="2000" dirty="0" smtClean="0"/>
              <a:t> in der Draufsicht einer bestehenden Zeichnung</a:t>
            </a:r>
            <a:endParaRPr lang="de-DE" sz="2000" i="1" dirty="0" smtClean="0"/>
          </a:p>
          <a:p>
            <a:pPr marL="274638" marR="0" lvl="0" indent="-27463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+mj-lt"/>
              <a:buAutoNum type="arabicPeriod"/>
              <a:tabLst/>
              <a:defRPr/>
            </a:pPr>
            <a:r>
              <a:rPr lang="de-DE" sz="2000" dirty="0" smtClean="0"/>
              <a:t>Polylinien (Text) füllen …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eriod"/>
              <a:tabLst/>
              <a:defRPr/>
            </a:pPr>
            <a:endParaRPr lang="de-DE" sz="2000" dirty="0" smtClean="0"/>
          </a:p>
        </p:txBody>
      </p:sp>
      <p:pic>
        <p:nvPicPr>
          <p:cNvPr id="5122" name="Picture 2" descr="C:\Users\CHRIST~1\AppData\Local\Temp\SNAGHTMLca66e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82142"/>
            <a:ext cx="6660740" cy="312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76352"/>
            <a:ext cx="6660739" cy="3124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077" y="3076352"/>
            <a:ext cx="6660739" cy="3124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906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 smtClean="0"/>
              <a:t>Schrift einmal anders – </a:t>
            </a:r>
            <a:r>
              <a:rPr lang="de-DE" sz="1600" dirty="0" smtClean="0"/>
              <a:t>Texte mit Farbverlauf/ versch. Füllungen</a:t>
            </a:r>
            <a:endParaRPr lang="de-DE" dirty="0"/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503548" y="1268760"/>
            <a:ext cx="6726640" cy="4284476"/>
          </a:xfrm>
          <a:prstGeom prst="rect">
            <a:avLst/>
          </a:prstGeom>
        </p:spPr>
        <p:txBody>
          <a:bodyPr vert="horz" tIns="0" rIns="45720" bIns="0" anchor="t">
            <a:normAutofit/>
          </a:bodyPr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+mj-lt"/>
              <a:buAutoNum type="arabicPeriod"/>
              <a:tabLst/>
              <a:defRPr/>
            </a:pPr>
            <a:r>
              <a:rPr lang="de-DE" sz="2000" dirty="0" smtClean="0"/>
              <a:t>Texte schreiben und anordnen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+mj-lt"/>
              <a:buAutoNum type="arabicPeriod"/>
              <a:tabLst/>
              <a:defRPr/>
            </a:pPr>
            <a:r>
              <a:rPr lang="de-DE" sz="2000" dirty="0" smtClean="0"/>
              <a:t>Text auflösen (</a:t>
            </a:r>
            <a:r>
              <a:rPr lang="de-DE" sz="2000" dirty="0" err="1" smtClean="0"/>
              <a:t>ExpressTools</a:t>
            </a:r>
            <a:r>
              <a:rPr lang="de-DE" sz="2000" dirty="0" smtClean="0"/>
              <a:t> oder </a:t>
            </a:r>
            <a:r>
              <a:rPr lang="de-DE" sz="2000" i="1" dirty="0" err="1" smtClean="0"/>
              <a:t>wmfOUT</a:t>
            </a:r>
            <a:r>
              <a:rPr lang="de-DE" sz="2000" i="1" dirty="0" smtClean="0"/>
              <a:t>/</a:t>
            </a:r>
            <a:r>
              <a:rPr lang="de-DE" sz="2000" i="1" dirty="0" err="1" smtClean="0"/>
              <a:t>wmfIN</a:t>
            </a:r>
            <a:r>
              <a:rPr lang="de-DE" sz="2000" dirty="0" smtClean="0"/>
              <a:t>)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+mj-lt"/>
              <a:buAutoNum type="arabicPeriod"/>
              <a:tabLst/>
              <a:defRPr/>
            </a:pPr>
            <a:r>
              <a:rPr lang="de-DE" sz="2000" dirty="0" smtClean="0"/>
              <a:t>Polylinien (Text) füllen …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eriod"/>
              <a:tabLst/>
              <a:defRPr/>
            </a:pPr>
            <a:endParaRPr lang="de-DE" sz="2000" dirty="0" smtClean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76" y="2995216"/>
            <a:ext cx="6841592" cy="320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76" y="2995216"/>
            <a:ext cx="6866824" cy="322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 descr="C:\Users\CHRIST~1\AppData\Local\Temp\SNAGHTMLcedf99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76" y="2995216"/>
            <a:ext cx="6866148" cy="322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285" y="3009447"/>
            <a:ext cx="6880087" cy="3227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96952"/>
            <a:ext cx="6906107" cy="3240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63694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 smtClean="0"/>
              <a:t>Wie „</a:t>
            </a:r>
            <a:r>
              <a:rPr lang="de-DE" dirty="0" err="1" smtClean="0"/>
              <a:t>freihand</a:t>
            </a:r>
            <a:r>
              <a:rPr lang="de-DE" dirty="0" smtClean="0"/>
              <a:t> skizziert“– </a:t>
            </a:r>
            <a:r>
              <a:rPr lang="de-DE" sz="1600" dirty="0" smtClean="0"/>
              <a:t>Möglichkeiten</a:t>
            </a:r>
            <a:endParaRPr lang="de-DE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075240" cy="3484983"/>
          </a:xfrm>
        </p:spPr>
        <p:txBody>
          <a:bodyPr>
            <a:noAutofit/>
          </a:bodyPr>
          <a:lstStyle/>
          <a:p>
            <a:pPr marL="2239963" lvl="1" indent="-2239963">
              <a:buFontTx/>
              <a:buNone/>
              <a:defRPr/>
            </a:pPr>
            <a:r>
              <a:rPr lang="de-DE" sz="2200" dirty="0" smtClean="0"/>
              <a:t>per Befehl </a:t>
            </a:r>
            <a:r>
              <a:rPr lang="de-DE" sz="2200" dirty="0" err="1" smtClean="0"/>
              <a:t>skizze</a:t>
            </a:r>
            <a:r>
              <a:rPr lang="de-DE" sz="2200" dirty="0" smtClean="0"/>
              <a:t>:	= </a:t>
            </a:r>
            <a:r>
              <a:rPr lang="de-DE" sz="2200" dirty="0" err="1" smtClean="0"/>
              <a:t>freihand</a:t>
            </a:r>
            <a:r>
              <a:rPr lang="de-DE" sz="2200" dirty="0" smtClean="0"/>
              <a:t> malen, direkt mit AutoCAD wahlweise als Linienstücke oder Polylinie</a:t>
            </a:r>
          </a:p>
          <a:p>
            <a:pPr marL="2239963" lvl="1" indent="-2239963">
              <a:buFontTx/>
              <a:buNone/>
              <a:defRPr/>
            </a:pPr>
            <a:endParaRPr lang="de-DE" sz="2200" dirty="0" smtClean="0"/>
          </a:p>
          <a:p>
            <a:pPr marL="2239963" lvl="1" indent="-2239963">
              <a:buFontTx/>
              <a:buNone/>
              <a:defRPr/>
            </a:pPr>
            <a:r>
              <a:rPr lang="de-DE" sz="2200" dirty="0" smtClean="0"/>
              <a:t>per visuelle Stile: 	lässt nur den Inhalt des Ansichtsfenster</a:t>
            </a:r>
          </a:p>
          <a:p>
            <a:pPr marL="2239963" lvl="1" indent="-2239963">
              <a:buFontTx/>
              <a:buNone/>
              <a:defRPr/>
            </a:pPr>
            <a:r>
              <a:rPr lang="de-DE" sz="2200" dirty="0" smtClean="0"/>
              <a:t>	 anders erscheinen</a:t>
            </a:r>
          </a:p>
          <a:p>
            <a:pPr marL="2239963" lvl="1" indent="-2239963">
              <a:buFontTx/>
              <a:buNone/>
              <a:defRPr/>
            </a:pPr>
            <a:endParaRPr lang="de-DE" sz="2200" dirty="0" smtClean="0"/>
          </a:p>
          <a:p>
            <a:pPr marL="2239963" lvl="1" indent="-2239963">
              <a:buFontTx/>
              <a:buNone/>
              <a:defRPr/>
            </a:pPr>
            <a:r>
              <a:rPr lang="de-DE" sz="2200" dirty="0" smtClean="0"/>
              <a:t>per Zusatztool: 	freehand.lsp – Linien und Polylinie in Skizzenoptik konvertieren</a:t>
            </a:r>
          </a:p>
          <a:p>
            <a:pPr marL="0" lvl="1" indent="0">
              <a:buFontTx/>
              <a:buNone/>
              <a:defRPr/>
            </a:pPr>
            <a:endParaRPr lang="de-DE" sz="2200" dirty="0" smtClean="0"/>
          </a:p>
        </p:txBody>
      </p:sp>
    </p:spTree>
    <p:extLst>
      <p:ext uri="{BB962C8B-B14F-4D97-AF65-F5344CB8AC3E}">
        <p14:creationId xmlns:p14="http://schemas.microsoft.com/office/powerpoint/2010/main" val="2626369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 err="1" smtClean="0"/>
              <a:t>Freihand</a:t>
            </a:r>
            <a:r>
              <a:rPr lang="de-DE" dirty="0" smtClean="0"/>
              <a:t> „Malen“– </a:t>
            </a:r>
            <a:r>
              <a:rPr lang="de-DE" sz="1600" dirty="0" smtClean="0"/>
              <a:t>direkt mit AutoCAD</a:t>
            </a:r>
            <a:endParaRPr lang="de-D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t="5399"/>
          <a:stretch>
            <a:fillRect/>
          </a:stretch>
        </p:blipFill>
        <p:spPr bwMode="auto">
          <a:xfrm>
            <a:off x="431540" y="836712"/>
            <a:ext cx="755538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lipse 6"/>
          <p:cNvSpPr/>
          <p:nvPr/>
        </p:nvSpPr>
        <p:spPr>
          <a:xfrm>
            <a:off x="359532" y="5661248"/>
            <a:ext cx="4319972" cy="771514"/>
          </a:xfrm>
          <a:prstGeom prst="ellipse">
            <a:avLst/>
          </a:prstGeom>
          <a:noFill/>
          <a:ln w="57150">
            <a:solidFill>
              <a:srgbClr val="5441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6369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 smtClean="0"/>
              <a:t>Wie „</a:t>
            </a:r>
            <a:r>
              <a:rPr lang="de-DE" dirty="0" err="1" smtClean="0"/>
              <a:t>freihand</a:t>
            </a:r>
            <a:r>
              <a:rPr lang="de-DE" dirty="0" smtClean="0"/>
              <a:t> skizziert“–</a:t>
            </a:r>
            <a:r>
              <a:rPr lang="de-DE" sz="1600" dirty="0" smtClean="0"/>
              <a:t>per unterschied. Visueller Stile</a:t>
            </a:r>
            <a:endParaRPr lang="de-DE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340768"/>
            <a:ext cx="7467600" cy="4525963"/>
          </a:xfrm>
        </p:spPr>
        <p:txBody>
          <a:bodyPr>
            <a:normAutofit/>
          </a:bodyPr>
          <a:lstStyle/>
          <a:p>
            <a:pPr marL="0" lvl="1" indent="0">
              <a:buFontTx/>
              <a:buNone/>
              <a:defRPr/>
            </a:pPr>
            <a:r>
              <a:rPr lang="de-DE" sz="2500" dirty="0" smtClean="0"/>
              <a:t>Darstellung ändern alleine durch Ansichtsfenstereinstellungen</a:t>
            </a:r>
          </a:p>
          <a:p>
            <a:pPr marL="0" lvl="1" indent="0">
              <a:buFontTx/>
              <a:buNone/>
              <a:defRPr/>
            </a:pPr>
            <a:endParaRPr lang="de-DE" sz="2500" dirty="0" smtClean="0"/>
          </a:p>
          <a:p>
            <a:pPr marL="0" lvl="1" indent="0">
              <a:buFontTx/>
              <a:buNone/>
              <a:defRPr/>
            </a:pPr>
            <a:r>
              <a:rPr lang="de-DE" sz="2500" dirty="0" smtClean="0"/>
              <a:t>z.B. Schattiert, verdeckt; skizziert (ggf. mit weiterem Ansichtsfenster mit den sichtbaren Füllfarben übereinanderliegend)</a:t>
            </a:r>
          </a:p>
        </p:txBody>
      </p:sp>
    </p:spTree>
    <p:extLst>
      <p:ext uri="{BB962C8B-B14F-4D97-AF65-F5344CB8AC3E}">
        <p14:creationId xmlns:p14="http://schemas.microsoft.com/office/powerpoint/2010/main" val="2626369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 smtClean="0"/>
              <a:t>Visuelle Stile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15915" y="944724"/>
            <a:ext cx="8080521" cy="5174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 smtClean="0"/>
              <a:t>Visuelle Stile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8"/>
          <a:stretch>
            <a:fillRect/>
          </a:stretch>
        </p:blipFill>
        <p:spPr bwMode="auto">
          <a:xfrm>
            <a:off x="359532" y="800708"/>
            <a:ext cx="8136904" cy="5364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 smtClean="0"/>
              <a:t>Visuelle Stile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b="23"/>
          <a:stretch>
            <a:fillRect/>
          </a:stretch>
        </p:blipFill>
        <p:spPr bwMode="auto">
          <a:xfrm>
            <a:off x="323528" y="872716"/>
            <a:ext cx="8244916" cy="5355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 smtClean="0"/>
              <a:t>Visuelle Stile</a:t>
            </a:r>
            <a:endParaRPr lang="de-DE" dirty="0"/>
          </a:p>
        </p:txBody>
      </p:sp>
      <p:sp>
        <p:nvSpPr>
          <p:cNvPr id="15" name="Rectangle 3"/>
          <p:cNvSpPr>
            <a:spLocks noGrp="1" noChangeArrowheads="1"/>
          </p:cNvSpPr>
          <p:nvPr>
            <p:ph idx="1"/>
          </p:nvPr>
        </p:nvSpPr>
        <p:spPr>
          <a:xfrm>
            <a:off x="431540" y="1196752"/>
            <a:ext cx="7956884" cy="540060"/>
          </a:xfrm>
        </p:spPr>
        <p:txBody>
          <a:bodyPr>
            <a:normAutofit/>
          </a:bodyPr>
          <a:lstStyle/>
          <a:p>
            <a:pPr marL="0" lvl="1" indent="0">
              <a:buFontTx/>
              <a:buNone/>
              <a:defRPr/>
            </a:pPr>
            <a:r>
              <a:rPr lang="de-DE" dirty="0" smtClean="0"/>
              <a:t>Um beim Testen und Ausprobieren nicht den Überblick zu verlieren ;)</a:t>
            </a:r>
          </a:p>
        </p:txBody>
      </p:sp>
      <p:pic>
        <p:nvPicPr>
          <p:cNvPr id="1026" name="Picture 2" descr="C:\Users\Karin\Dropbox\Chris-Karin\LC-Anwendertreffen2011\Bilder_vorab\schriftfeld_visueller_Stil.png"/>
          <p:cNvPicPr>
            <a:picLocks noChangeAspect="1" noChangeArrowheads="1"/>
          </p:cNvPicPr>
          <p:nvPr/>
        </p:nvPicPr>
        <p:blipFill>
          <a:blip r:embed="rId2" cstate="print"/>
          <a:srcRect t="7689" r="9333"/>
          <a:stretch>
            <a:fillRect/>
          </a:stretch>
        </p:blipFill>
        <p:spPr bwMode="auto">
          <a:xfrm>
            <a:off x="431540" y="1952836"/>
            <a:ext cx="4896544" cy="4322713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103440" y="3282624"/>
            <a:ext cx="4537012" cy="126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lipse 5"/>
          <p:cNvSpPr/>
          <p:nvPr/>
        </p:nvSpPr>
        <p:spPr>
          <a:xfrm>
            <a:off x="4139952" y="3789040"/>
            <a:ext cx="2448272" cy="684076"/>
          </a:xfrm>
          <a:prstGeom prst="ellipse">
            <a:avLst/>
          </a:prstGeom>
          <a:noFill/>
          <a:ln w="57150">
            <a:solidFill>
              <a:srgbClr val="5441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" name="Gerade Verbindung mit Pfeil 7"/>
          <p:cNvCxnSpPr>
            <a:stCxn id="6" idx="3"/>
          </p:cNvCxnSpPr>
          <p:nvPr/>
        </p:nvCxnSpPr>
        <p:spPr>
          <a:xfrm rot="5400000">
            <a:off x="4089114" y="4207752"/>
            <a:ext cx="244197" cy="574563"/>
          </a:xfrm>
          <a:prstGeom prst="straightConnector1">
            <a:avLst/>
          </a:prstGeom>
          <a:ln w="57150">
            <a:solidFill>
              <a:srgbClr val="5441D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 smtClean="0"/>
              <a:t>Wie „</a:t>
            </a:r>
            <a:r>
              <a:rPr lang="de-DE" dirty="0" err="1" smtClean="0"/>
              <a:t>freihand</a:t>
            </a:r>
            <a:r>
              <a:rPr lang="de-DE" dirty="0" smtClean="0"/>
              <a:t> skizziert“–</a:t>
            </a:r>
            <a:r>
              <a:rPr lang="de-DE" sz="1600" dirty="0" smtClean="0"/>
              <a:t>per freehand.lsp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r="32" b="29"/>
          <a:stretch>
            <a:fillRect/>
          </a:stretch>
        </p:blipFill>
        <p:spPr bwMode="auto">
          <a:xfrm>
            <a:off x="395536" y="800708"/>
            <a:ext cx="8172908" cy="558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4824028" y="1232756"/>
            <a:ext cx="4319972" cy="400110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in Freihandskizze „umwandeln“</a:t>
            </a:r>
            <a:endParaRPr lang="de-DE" sz="20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369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dirty="0" smtClean="0"/>
              <a:t>Ansichtsfensterüberschreibungen</a:t>
            </a:r>
            <a:endParaRPr lang="de-DE" dirty="0"/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503548" y="1484784"/>
            <a:ext cx="7421252" cy="4284476"/>
          </a:xfrm>
          <a:prstGeom prst="rect">
            <a:avLst/>
          </a:prstGeom>
        </p:spPr>
        <p:txBody>
          <a:bodyPr vert="horz" tIns="0" rIns="45720" bIns="0" anchor="t">
            <a:norm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de-DE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Aufgabe: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de-DE" sz="2000" dirty="0" smtClean="0"/>
              <a:t>In einer Zeichnung sollen wechselweise bestimmte Bereiche hervorgehoben, respektive ein optisch in den Hintergrund gelangen.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de-DE" sz="2000" dirty="0" smtClean="0"/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de-DE" sz="2000" u="sng" dirty="0" smtClean="0"/>
              <a:t>Lösung: </a:t>
            </a:r>
          </a:p>
          <a:p>
            <a:pPr lvl="0">
              <a:buClr>
                <a:schemeClr val="accent1"/>
              </a:buClr>
              <a:buSzPct val="80000"/>
              <a:defRPr/>
            </a:pPr>
            <a:r>
              <a:rPr lang="de-DE" sz="2000" dirty="0" smtClean="0"/>
              <a:t>Farben und Linienstärken im jeweiligen Ansichtsfenster ändern.</a:t>
            </a:r>
          </a:p>
          <a:p>
            <a:pPr lvl="0">
              <a:buClr>
                <a:schemeClr val="accent1"/>
              </a:buClr>
              <a:buSzPct val="80000"/>
              <a:defRPr/>
            </a:pPr>
            <a:r>
              <a:rPr lang="de-DE" sz="2000" dirty="0" smtClean="0"/>
              <a:t>Werden unterschiedliche Darstellungen auf gleichen </a:t>
            </a:r>
            <a:r>
              <a:rPr lang="de-DE" sz="2000" dirty="0" err="1" smtClean="0"/>
              <a:t>Layern</a:t>
            </a:r>
            <a:r>
              <a:rPr lang="de-DE" sz="2000" dirty="0" smtClean="0"/>
              <a:t> benötigt (z.B. wenn Teilbereich abgesteckt wird):  mehrere Ansichtsfenster verwenden (diese synchronisieren) und anschließend die </a:t>
            </a:r>
            <a:r>
              <a:rPr lang="de-DE" sz="2000" dirty="0" err="1" smtClean="0"/>
              <a:t>Layerüberschreibungen</a:t>
            </a:r>
            <a:r>
              <a:rPr lang="de-DE" sz="2000" dirty="0" smtClean="0"/>
              <a:t> unterschiedlich einstellen.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 err="1" smtClean="0"/>
              <a:t>Freihand</a:t>
            </a:r>
            <a:r>
              <a:rPr lang="de-DE" dirty="0" smtClean="0"/>
              <a:t> „Malen“– </a:t>
            </a:r>
            <a:r>
              <a:rPr lang="de-DE" sz="1600" dirty="0" smtClean="0"/>
              <a:t>Pläne weiter ausgestalten mit </a:t>
            </a:r>
            <a:r>
              <a:rPr lang="de-DE" sz="1600" dirty="0" err="1" smtClean="0"/>
              <a:t>skpp</a:t>
            </a:r>
            <a:r>
              <a:rPr lang="de-DE" sz="1600" dirty="0" smtClean="0"/>
              <a:t>++</a:t>
            </a:r>
            <a:endParaRPr lang="de-DE" dirty="0"/>
          </a:p>
        </p:txBody>
      </p:sp>
      <p:pic>
        <p:nvPicPr>
          <p:cNvPr id="3" name="Picture 2" descr="D:\ZKS\Projekte\Acad-Buch\_in_Bearb\bilder\skppmanual_3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3275856" y="1736812"/>
            <a:ext cx="3644900" cy="1638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4329100"/>
            <a:ext cx="5667400" cy="1368152"/>
          </a:xfrm>
        </p:spPr>
        <p:txBody>
          <a:bodyPr>
            <a:normAutofit/>
          </a:bodyPr>
          <a:lstStyle/>
          <a:p>
            <a:pPr marL="0" lvl="1" indent="0">
              <a:buFontTx/>
              <a:buNone/>
              <a:defRPr/>
            </a:pPr>
            <a:r>
              <a:rPr lang="de-DE" sz="2500" dirty="0" smtClean="0"/>
              <a:t>Beispielsweise für Rasenpunkte,  Hecken, Pflasterwege, etc.</a:t>
            </a:r>
          </a:p>
          <a:p>
            <a:pPr marL="0" lvl="1" indent="0">
              <a:buFontTx/>
              <a:buNone/>
              <a:defRPr/>
            </a:pPr>
            <a:endParaRPr lang="de-DE" sz="2500" dirty="0" smtClean="0"/>
          </a:p>
        </p:txBody>
      </p:sp>
    </p:spTree>
    <p:extLst>
      <p:ext uri="{BB962C8B-B14F-4D97-AF65-F5344CB8AC3E}">
        <p14:creationId xmlns:p14="http://schemas.microsoft.com/office/powerpoint/2010/main" val="2626369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 err="1" smtClean="0"/>
              <a:t>Freihand</a:t>
            </a:r>
            <a:r>
              <a:rPr lang="de-DE" dirty="0" smtClean="0"/>
              <a:t> „Malen“– </a:t>
            </a:r>
            <a:r>
              <a:rPr lang="de-DE" sz="1600" dirty="0" smtClean="0"/>
              <a:t>Pläne weiter ausgestalten mit </a:t>
            </a:r>
            <a:r>
              <a:rPr lang="de-DE" sz="1600" dirty="0" err="1" smtClean="0"/>
              <a:t>skpp</a:t>
            </a:r>
            <a:r>
              <a:rPr lang="de-DE" sz="1600" dirty="0" smtClean="0"/>
              <a:t>++</a:t>
            </a:r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b="29"/>
          <a:stretch>
            <a:fillRect/>
          </a:stretch>
        </p:blipFill>
        <p:spPr bwMode="auto">
          <a:xfrm>
            <a:off x="395536" y="836712"/>
            <a:ext cx="8248335" cy="5221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6369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 err="1" smtClean="0"/>
              <a:t>Freihand</a:t>
            </a:r>
            <a:r>
              <a:rPr lang="de-DE" dirty="0" smtClean="0"/>
              <a:t> „Malen“– </a:t>
            </a:r>
            <a:r>
              <a:rPr lang="de-DE" sz="1600" dirty="0" smtClean="0"/>
              <a:t>Pläne weiter ausgestalten mit </a:t>
            </a:r>
            <a:r>
              <a:rPr lang="de-DE" sz="1600" dirty="0" err="1" smtClean="0"/>
              <a:t>skpp</a:t>
            </a:r>
            <a:r>
              <a:rPr lang="de-DE" sz="1600" dirty="0" smtClean="0"/>
              <a:t>++</a:t>
            </a:r>
            <a:endParaRPr lang="de-D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r="20"/>
          <a:stretch>
            <a:fillRect/>
          </a:stretch>
        </p:blipFill>
        <p:spPr bwMode="auto">
          <a:xfrm>
            <a:off x="431540" y="927560"/>
            <a:ext cx="7668852" cy="5246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6369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ZKS\Projekte\Acad-Buch\Brainstorming_Buch2\Entwurf Ergebn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48780"/>
            <a:ext cx="6264696" cy="4072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itel 3"/>
          <p:cNvSpPr txBox="1">
            <a:spLocks/>
          </p:cNvSpPr>
          <p:nvPr/>
        </p:nvSpPr>
        <p:spPr>
          <a:xfrm>
            <a:off x="277180" y="260648"/>
            <a:ext cx="8507288" cy="648072"/>
          </a:xfrm>
          <a:prstGeom prst="rect">
            <a:avLst/>
          </a:prstGeom>
        </p:spPr>
        <p:txBody>
          <a:bodyPr vert="horz" lIns="45720" rIns="45720" anchor="t">
            <a:noAutofit/>
            <a:scene3d>
              <a:camera prst="orthographicFront"/>
              <a:lightRig rig="soft" dir="tl"/>
            </a:scene3d>
            <a:sp3d extrusionH="25400" contourW="8890">
              <a:bevelT w="38100" h="3810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Arial" pitchFamily="34" charset="0"/>
              </a:rPr>
              <a:t>Erstellung von Natursteinmauern</a:t>
            </a:r>
            <a:endParaRPr kumimoji="0" lang="de-DE" sz="2800" b="1" i="0" u="none" strike="noStrike" kern="1200" cap="none" spc="0" normalizeH="0" baseline="0" noProof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35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 smtClean="0"/>
              <a:t>Erstellung von Natursteinmauern</a:t>
            </a:r>
            <a:endParaRPr lang="de-DE" dirty="0"/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503548" y="1484784"/>
            <a:ext cx="7421252" cy="4284476"/>
          </a:xfrm>
          <a:prstGeom prst="rect">
            <a:avLst/>
          </a:prstGeom>
        </p:spPr>
        <p:txBody>
          <a:bodyPr vert="horz" tIns="0" rIns="45720" bIns="0" anchor="t">
            <a:norm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de-DE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Aufgabe: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de-DE" sz="1000" dirty="0" smtClean="0"/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de-DE" sz="2000" dirty="0" smtClean="0"/>
              <a:t>Grafische Aufwertung von Linien.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de-DE" sz="2000" dirty="0" smtClean="0"/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de-DE" sz="2000" u="sng" dirty="0" smtClean="0"/>
              <a:t>Lösung: </a:t>
            </a:r>
          </a:p>
          <a:p>
            <a:pPr lvl="0">
              <a:buClr>
                <a:schemeClr val="accent1"/>
              </a:buClr>
              <a:buSzPct val="80000"/>
              <a:defRPr/>
            </a:pPr>
            <a:endParaRPr lang="de-DE" sz="1600" dirty="0" smtClean="0"/>
          </a:p>
          <a:p>
            <a:pPr lvl="0">
              <a:buClr>
                <a:schemeClr val="accent1"/>
              </a:buClr>
              <a:buSzPct val="80000"/>
              <a:defRPr/>
            </a:pPr>
            <a:r>
              <a:rPr lang="de-DE" sz="2000" dirty="0" smtClean="0"/>
              <a:t>Linienmustermanager (WS </a:t>
            </a:r>
            <a:r>
              <a:rPr lang="de-DE" sz="2000" dirty="0" err="1" smtClean="0"/>
              <a:t>Landcad</a:t>
            </a:r>
            <a:r>
              <a:rPr lang="de-DE" sz="2000" dirty="0" smtClean="0"/>
              <a:t>)</a:t>
            </a:r>
          </a:p>
          <a:p>
            <a:pPr lvl="0">
              <a:buClr>
                <a:schemeClr val="accent1"/>
              </a:buClr>
              <a:buSzPct val="80000"/>
              <a:defRPr/>
            </a:pPr>
            <a:r>
              <a:rPr lang="de-DE" sz="2000" dirty="0" smtClean="0"/>
              <a:t>Pfadanordnung (AutoCAD ab Version 2012)</a:t>
            </a:r>
          </a:p>
          <a:p>
            <a:pPr lvl="0">
              <a:buClr>
                <a:schemeClr val="accent1"/>
              </a:buClr>
              <a:buSzPct val="80000"/>
              <a:defRPr/>
            </a:pPr>
            <a:r>
              <a:rPr lang="de-DE" sz="2000" dirty="0" smtClean="0"/>
              <a:t>Sketch++ (Zusatztool)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D:\ZKS\Projekte\Acad-Buch\Brainstorming_Buch2\Entwurf Ergebnis.png"/>
          <p:cNvPicPr>
            <a:picLocks noChangeAspect="1" noChangeArrowheads="1"/>
          </p:cNvPicPr>
          <p:nvPr/>
        </p:nvPicPr>
        <p:blipFill>
          <a:blip r:embed="rId2" cstate="print"/>
          <a:srcRect l="29579" t="20333" r="35058" b="53163"/>
          <a:stretch>
            <a:fillRect/>
          </a:stretch>
        </p:blipFill>
        <p:spPr bwMode="auto">
          <a:xfrm>
            <a:off x="5220072" y="1520788"/>
            <a:ext cx="3132348" cy="152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20860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77180" y="260648"/>
            <a:ext cx="8507288" cy="54006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Erstellung von Natursteinmauern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287525" y="872716"/>
            <a:ext cx="83889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 smtClean="0"/>
              <a:t>mittels der AutoCAD Funktionen: Skizze, Superschraffur und Pfadanordnung – </a:t>
            </a:r>
            <a:r>
              <a:rPr lang="de-DE" sz="1200" dirty="0" smtClean="0"/>
              <a:t>das komplette Video, mit sämtlichen Schritten zum nachmachen, finden Sie auf der DVD zum Buch „Gestalten mit AutoCAD“</a:t>
            </a:r>
          </a:p>
          <a:p>
            <a:endParaRPr lang="de-DE" dirty="0"/>
          </a:p>
        </p:txBody>
      </p:sp>
      <p:pic>
        <p:nvPicPr>
          <p:cNvPr id="2" name="Gestalten_mit_AutoCAD_natursteinmauer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0" y="17145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314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2060848"/>
            <a:ext cx="8388932" cy="2088232"/>
          </a:xfrm>
        </p:spPr>
        <p:txBody>
          <a:bodyPr/>
          <a:lstStyle/>
          <a:p>
            <a:pPr algn="ctr"/>
            <a:r>
              <a:rPr lang="de-DE" dirty="0" smtClean="0"/>
              <a:t>Viel Spaß beim Ausprobieren :)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2600" dirty="0" smtClean="0"/>
              <a:t>www.gestalten-mit-autocad.de</a:t>
            </a:r>
            <a:endParaRPr lang="de-DE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 smtClean="0"/>
              <a:t>Ansichtsfensterüberschreibungen </a:t>
            </a:r>
            <a:r>
              <a:rPr lang="de-DE" sz="1600" dirty="0" smtClean="0"/>
              <a:t>- vorher</a:t>
            </a:r>
            <a:endParaRPr lang="de-DE" sz="1600" dirty="0"/>
          </a:p>
        </p:txBody>
      </p:sp>
      <p:sp>
        <p:nvSpPr>
          <p:cNvPr id="1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76772"/>
            <a:ext cx="7467600" cy="496652"/>
          </a:xfrm>
        </p:spPr>
        <p:txBody>
          <a:bodyPr/>
          <a:lstStyle/>
          <a:p>
            <a:pPr marL="0" lvl="1" indent="0">
              <a:buFontTx/>
              <a:buNone/>
              <a:defRPr/>
            </a:pPr>
            <a:r>
              <a:rPr lang="de-DE" dirty="0" smtClean="0"/>
              <a:t>Beispiel:</a:t>
            </a:r>
          </a:p>
        </p:txBody>
      </p:sp>
      <p:pic>
        <p:nvPicPr>
          <p:cNvPr id="1026" name="Picture 2" descr="C:\Users\schlosser\Dropbox\NW-CAD-EDV\Workshop2011\Bilder_vorab\1106_ausschnitt_modell.jpg"/>
          <p:cNvPicPr>
            <a:picLocks noChangeAspect="1" noChangeArrowheads="1"/>
          </p:cNvPicPr>
          <p:nvPr/>
        </p:nvPicPr>
        <p:blipFill>
          <a:blip r:embed="rId2" cstate="print"/>
          <a:srcRect b="62"/>
          <a:stretch>
            <a:fillRect/>
          </a:stretch>
        </p:blipFill>
        <p:spPr bwMode="auto">
          <a:xfrm>
            <a:off x="282977" y="836712"/>
            <a:ext cx="7457375" cy="5364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feld 4"/>
          <p:cNvSpPr txBox="1"/>
          <p:nvPr/>
        </p:nvSpPr>
        <p:spPr>
          <a:xfrm>
            <a:off x="6120172" y="1556792"/>
            <a:ext cx="3023828" cy="707886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Ansicht „normal“ </a:t>
            </a:r>
          </a:p>
          <a:p>
            <a:r>
              <a:rPr lang="de-DE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im Modellbereich</a:t>
            </a:r>
            <a:endParaRPr lang="de-DE" sz="20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chlosser\Dropbox\nw-cad-edv\Workshop2011\Bilder_vorab\1106_ausschnitt_layout_nur_Str.jpg"/>
          <p:cNvPicPr>
            <a:picLocks noChangeAspect="1" noChangeArrowheads="1"/>
          </p:cNvPicPr>
          <p:nvPr/>
        </p:nvPicPr>
        <p:blipFill>
          <a:blip r:embed="rId2" cstate="print"/>
          <a:srcRect r="33" b="9"/>
          <a:stretch>
            <a:fillRect/>
          </a:stretch>
        </p:blipFill>
        <p:spPr bwMode="auto">
          <a:xfrm>
            <a:off x="323528" y="836712"/>
            <a:ext cx="8172908" cy="5364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 smtClean="0"/>
              <a:t>Ansichtsfensterüberschreibungen -</a:t>
            </a:r>
            <a:r>
              <a:rPr lang="de-DE" sz="1600" dirty="0" smtClean="0"/>
              <a:t> nachher</a:t>
            </a:r>
            <a:endParaRPr lang="de-DE" sz="1600" dirty="0"/>
          </a:p>
        </p:txBody>
      </p:sp>
      <p:sp>
        <p:nvSpPr>
          <p:cNvPr id="1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76772"/>
            <a:ext cx="7467600" cy="496652"/>
          </a:xfrm>
        </p:spPr>
        <p:txBody>
          <a:bodyPr/>
          <a:lstStyle/>
          <a:p>
            <a:pPr marL="0" lvl="1" indent="0">
              <a:buFontTx/>
              <a:buNone/>
              <a:defRPr/>
            </a:pPr>
            <a:r>
              <a:rPr lang="de-DE" dirty="0" smtClean="0"/>
              <a:t>Beispiel: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020272" y="2420888"/>
            <a:ext cx="2123728" cy="400110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Ansicht Layout</a:t>
            </a:r>
            <a:endParaRPr lang="de-DE" sz="20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chlosser\Dropbox\NW-CAD-EDV\Workshop2011\Bilder_vorab\1106_ausschnitt_layout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9532" y="908720"/>
            <a:ext cx="7704348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 smtClean="0"/>
              <a:t>Ansichtsfensterüberschreibungen</a:t>
            </a:r>
            <a:endParaRPr lang="de-DE" dirty="0"/>
          </a:p>
        </p:txBody>
      </p:sp>
      <p:sp>
        <p:nvSpPr>
          <p:cNvPr id="1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76772"/>
            <a:ext cx="7467600" cy="496652"/>
          </a:xfrm>
        </p:spPr>
        <p:txBody>
          <a:bodyPr/>
          <a:lstStyle/>
          <a:p>
            <a:pPr marL="0" lvl="1" indent="0">
              <a:buFontTx/>
              <a:buNone/>
              <a:defRPr/>
            </a:pPr>
            <a:r>
              <a:rPr lang="de-DE" dirty="0" smtClean="0"/>
              <a:t>Beispiel: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020272" y="2420888"/>
            <a:ext cx="2123728" cy="400110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Ansicht Layout</a:t>
            </a:r>
            <a:endParaRPr lang="de-DE" sz="20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 smtClean="0"/>
              <a:t>Ansichtsfensterüberschreibungen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084168" y="1340768"/>
            <a:ext cx="3059832" cy="400110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de-DE" sz="20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Layereinstellungen</a:t>
            </a:r>
            <a:endParaRPr lang="de-DE" sz="20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5" name="Picture 3" descr="C:\Users\schlosser\Dropbox\nw-cad-edv\Workshop2011\Bilder_vorab\1106_ansichtsfensterüberschreibu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244" y="1901399"/>
            <a:ext cx="8541760" cy="3867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chlosser\Dropbox\nw-cad-edv\Workshop2011\Bilder_vorab\1106_ausschnitt_layout_kreis.jpg"/>
          <p:cNvPicPr>
            <a:picLocks noChangeAspect="1" noChangeArrowheads="1"/>
          </p:cNvPicPr>
          <p:nvPr/>
        </p:nvPicPr>
        <p:blipFill>
          <a:blip r:embed="rId3" cstate="print">
            <a:lum bright="-4000" contrast="16000"/>
          </a:blip>
          <a:srcRect b="12"/>
          <a:stretch>
            <a:fillRect/>
          </a:stretch>
        </p:blipFill>
        <p:spPr bwMode="auto">
          <a:xfrm>
            <a:off x="323528" y="980728"/>
            <a:ext cx="7560000" cy="5040000"/>
          </a:xfrm>
          <a:prstGeom prst="rect">
            <a:avLst/>
          </a:prstGeom>
          <a:noFill/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 smtClean="0"/>
              <a:t>Ansichtsfensterüberschreibungen –</a:t>
            </a:r>
            <a:r>
              <a:rPr lang="de-DE" sz="1800" dirty="0" smtClean="0"/>
              <a:t> weiteres Beispiel</a:t>
            </a:r>
            <a:endParaRPr lang="de-DE" sz="1800" dirty="0"/>
          </a:p>
        </p:txBody>
      </p:sp>
      <p:sp>
        <p:nvSpPr>
          <p:cNvPr id="1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76772"/>
            <a:ext cx="7467600" cy="496652"/>
          </a:xfrm>
        </p:spPr>
        <p:txBody>
          <a:bodyPr/>
          <a:lstStyle/>
          <a:p>
            <a:pPr marL="0" lvl="1" indent="0">
              <a:buFontTx/>
              <a:buNone/>
              <a:defRPr/>
            </a:pPr>
            <a:r>
              <a:rPr lang="de-DE" dirty="0" smtClean="0"/>
              <a:t>Beispiel: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020272" y="2420888"/>
            <a:ext cx="2123728" cy="400110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Ansicht Layout</a:t>
            </a:r>
            <a:endParaRPr lang="de-DE" sz="20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chlosser\Dropbox\nw-cad-edv\Workshop2011\Bilder_vorab\bereiche_abblenden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4037" y="800708"/>
            <a:ext cx="7704347" cy="5447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 smtClean="0"/>
              <a:t>Alternative um Bereiche optisch zurückzunehmen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5832140" y="1448780"/>
            <a:ext cx="3311860" cy="400110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de-DE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transparent „Abdecken“</a:t>
            </a:r>
            <a:endParaRPr lang="de-DE" sz="20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Lysithea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0</TotalTime>
  <Words>689</Words>
  <Application>Microsoft Office PowerPoint</Application>
  <PresentationFormat>Bildschirmpräsentation (4:3)</PresentationFormat>
  <Paragraphs>141</Paragraphs>
  <Slides>36</Slides>
  <Notes>5</Notes>
  <HiddenSlides>0</HiddenSlides>
  <MMClips>1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37" baseType="lpstr">
      <vt:lpstr>Technic</vt:lpstr>
      <vt:lpstr>PowerPoint-Präsentation</vt:lpstr>
      <vt:lpstr>Agenda</vt:lpstr>
      <vt:lpstr>Ansichtsfensterüberschreibungen</vt:lpstr>
      <vt:lpstr>Ansichtsfensterüberschreibungen - vorher</vt:lpstr>
      <vt:lpstr>Ansichtsfensterüberschreibungen - nachher</vt:lpstr>
      <vt:lpstr>Ansichtsfensterüberschreibungen</vt:lpstr>
      <vt:lpstr>Ansichtsfensterüberschreibungen</vt:lpstr>
      <vt:lpstr>Ansichtsfensterüberschreibungen – weiteres Beispiel</vt:lpstr>
      <vt:lpstr>Alternative um Bereiche optisch zurückzunehmen</vt:lpstr>
      <vt:lpstr>Planlayout und Gestaltung</vt:lpstr>
      <vt:lpstr>Erstellung von Schattenkanten</vt:lpstr>
      <vt:lpstr>Erstellung von Schattenkanten – Schritt für Schritt</vt:lpstr>
      <vt:lpstr>Erstellung von Schattenkanten – weiteres Beispiel</vt:lpstr>
      <vt:lpstr>Erstellung von Schaltflächeneffekten</vt:lpstr>
      <vt:lpstr>Planlayout und Gestaltung</vt:lpstr>
      <vt:lpstr>Schrift einmal anders</vt:lpstr>
      <vt:lpstr>Schrift einmal anders – Schrift mit Schattenkante</vt:lpstr>
      <vt:lpstr>Schrift einmal anders – Texte an Linien anordnen (Expresstools)</vt:lpstr>
      <vt:lpstr>Schrift einmal anders – Texte an Polylinien anordnen (ptext.lsp)</vt:lpstr>
      <vt:lpstr>Schrift einmal anders – Texte mit „Fluchtpunkt“</vt:lpstr>
      <vt:lpstr>Schrift einmal anders – Texte mit Farbverlauf/ versch. Füllungen</vt:lpstr>
      <vt:lpstr>Wie „freihand skizziert“– Möglichkeiten</vt:lpstr>
      <vt:lpstr>Freihand „Malen“– direkt mit AutoCAD</vt:lpstr>
      <vt:lpstr>Wie „freihand skizziert“–per unterschied. Visueller Stile</vt:lpstr>
      <vt:lpstr>Visuelle Stile</vt:lpstr>
      <vt:lpstr>Visuelle Stile</vt:lpstr>
      <vt:lpstr>Visuelle Stile</vt:lpstr>
      <vt:lpstr>Visuelle Stile</vt:lpstr>
      <vt:lpstr>Wie „freihand skizziert“–per freehand.lsp</vt:lpstr>
      <vt:lpstr>Freihand „Malen“– Pläne weiter ausgestalten mit skpp++</vt:lpstr>
      <vt:lpstr>Freihand „Malen“– Pläne weiter ausgestalten mit skpp++</vt:lpstr>
      <vt:lpstr>Freihand „Malen“– Pläne weiter ausgestalten mit skpp++</vt:lpstr>
      <vt:lpstr>PowerPoint-Präsentation</vt:lpstr>
      <vt:lpstr>Erstellung von Natursteinmauern</vt:lpstr>
      <vt:lpstr>Erstellung von Natursteinmauern</vt:lpstr>
      <vt:lpstr>Viel Spaß beim Ausprobieren :)  www.gestalten-mit-autocad.de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Gestalten mit AutoCAD - Planlayout</dc:title>
  <dc:subject>Anwendertreffen 2010</dc:subject>
  <dc:creator>Karin Schlosser - Nachtrieb&amp;Weigel/ C. Russ - Landschaftsarchitekt</dc:creator>
  <cp:keywords>Anwendertreffen 2011</cp:keywords>
  <cp:lastModifiedBy>Christoph Russ</cp:lastModifiedBy>
  <cp:revision>215</cp:revision>
  <dcterms:created xsi:type="dcterms:W3CDTF">2010-09-23T06:30:52Z</dcterms:created>
  <dcterms:modified xsi:type="dcterms:W3CDTF">2011-09-24T09:16:43Z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3694227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